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3" r:id="rId3"/>
    <p:sldId id="257" r:id="rId4"/>
    <p:sldId id="258" r:id="rId5"/>
    <p:sldId id="259" r:id="rId6"/>
    <p:sldId id="266" r:id="rId7"/>
    <p:sldId id="260" r:id="rId8"/>
    <p:sldId id="271" r:id="rId9"/>
    <p:sldId id="267" r:id="rId10"/>
    <p:sldId id="272" r:id="rId11"/>
    <p:sldId id="263" r:id="rId12"/>
    <p:sldId id="268" r:id="rId13"/>
    <p:sldId id="262" r:id="rId14"/>
    <p:sldId id="269" r:id="rId15"/>
    <p:sldId id="264" r:id="rId16"/>
    <p:sldId id="265" r:id="rId17"/>
    <p:sldId id="274" r:id="rId18"/>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howGuides="1">
      <p:cViewPr varScale="1">
        <p:scale>
          <a:sx n="67" d="100"/>
          <a:sy n="67" d="100"/>
        </p:scale>
        <p:origin x="1284" y="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1"/>
          <p:cNvGrpSpPr/>
          <p:nvPr userDrawn="1"/>
        </p:nvGrpSpPr>
        <p:grpSpPr>
          <a:xfrm>
            <a:off x="0" y="0"/>
            <a:ext cx="9144000" cy="6858000"/>
            <a:chOff x="0" y="0"/>
            <a:chExt cx="9144000" cy="6858000"/>
          </a:xfrm>
        </p:grpSpPr>
        <p:pic>
          <p:nvPicPr>
            <p:cNvPr id="5" name="Picture 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1"/>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1002" y="44624"/>
              <a:ext cx="8545068" cy="1048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75" name="Rectangle 3"/>
          <p:cNvSpPr>
            <a:spLocks noGrp="1" noChangeArrowheads="1"/>
          </p:cNvSpPr>
          <p:nvPr>
            <p:ph type="ctrTitle"/>
          </p:nvPr>
        </p:nvSpPr>
        <p:spPr>
          <a:xfrm>
            <a:off x="685800" y="2130425"/>
            <a:ext cx="7772400" cy="1470025"/>
          </a:xfrm>
        </p:spPr>
        <p:txBody>
          <a:bodyPr/>
          <a:lstStyle>
            <a:lvl1pPr>
              <a:defRPr sz="3600"/>
            </a:lvl1pPr>
          </a:lstStyle>
          <a:p>
            <a:pPr lvl="0"/>
            <a:r>
              <a:rPr lang="en-US" altLang="bg-BG" noProof="0"/>
              <a:t>Click to edit Master title style</a:t>
            </a:r>
            <a:endParaRPr lang="en-GB" altLang="bg-BG" noProof="0"/>
          </a:p>
        </p:txBody>
      </p:sp>
      <p:sp>
        <p:nvSpPr>
          <p:cNvPr id="3076" name="Rectangle 4"/>
          <p:cNvSpPr>
            <a:spLocks noGrp="1" noChangeArrowheads="1"/>
          </p:cNvSpPr>
          <p:nvPr>
            <p:ph type="subTitle" idx="1"/>
          </p:nvPr>
        </p:nvSpPr>
        <p:spPr>
          <a:xfrm>
            <a:off x="1371600" y="3886200"/>
            <a:ext cx="6400800" cy="1752600"/>
          </a:xfrm>
        </p:spPr>
        <p:txBody>
          <a:bodyPr/>
          <a:lstStyle>
            <a:lvl1pPr marL="0" indent="0" algn="ctr">
              <a:defRPr/>
            </a:lvl1pPr>
          </a:lstStyle>
          <a:p>
            <a:pPr lvl="0"/>
            <a:r>
              <a:rPr lang="en-US" altLang="bg-BG" noProof="0"/>
              <a:t>Click to edit Master subtitle style</a:t>
            </a:r>
            <a:endParaRPr lang="en-GB" altLang="bg-BG" noProof="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bg-BG"/>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Tree>
    <p:extLst>
      <p:ext uri="{BB962C8B-B14F-4D97-AF65-F5344CB8AC3E}">
        <p14:creationId xmlns:p14="http://schemas.microsoft.com/office/powerpoint/2010/main" val="3222115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bg-B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10190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bg-BG"/>
          </a:p>
        </p:txBody>
      </p:sp>
      <p:sp>
        <p:nvSpPr>
          <p:cNvPr id="3" name="Content Placeholder 2"/>
          <p:cNvSpPr>
            <a:spLocks noGrp="1"/>
          </p:cNvSpPr>
          <p:nvPr>
            <p:ph sz="half" idx="1"/>
          </p:nvPr>
        </p:nvSpPr>
        <p:spPr>
          <a:xfrm>
            <a:off x="446088" y="2133600"/>
            <a:ext cx="40386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Content Placeholder 3"/>
          <p:cNvSpPr>
            <a:spLocks noGrp="1"/>
          </p:cNvSpPr>
          <p:nvPr>
            <p:ph sz="half" idx="2"/>
          </p:nvPr>
        </p:nvSpPr>
        <p:spPr>
          <a:xfrm>
            <a:off x="4637088" y="2133600"/>
            <a:ext cx="40386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Tree>
    <p:extLst>
      <p:ext uri="{BB962C8B-B14F-4D97-AF65-F5344CB8AC3E}">
        <p14:creationId xmlns:p14="http://schemas.microsoft.com/office/powerpoint/2010/main" val="2872104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bg-B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Tree>
    <p:extLst>
      <p:ext uri="{BB962C8B-B14F-4D97-AF65-F5344CB8AC3E}">
        <p14:creationId xmlns:p14="http://schemas.microsoft.com/office/powerpoint/2010/main" val="954465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bg-BG"/>
          </a:p>
        </p:txBody>
      </p:sp>
    </p:spTree>
    <p:extLst>
      <p:ext uri="{BB962C8B-B14F-4D97-AF65-F5344CB8AC3E}">
        <p14:creationId xmlns:p14="http://schemas.microsoft.com/office/powerpoint/2010/main" val="3842549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5486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bg-B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77246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bg-B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bg-BG"/>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00825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bg-BG"/>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Tree>
    <p:extLst>
      <p:ext uri="{BB962C8B-B14F-4D97-AF65-F5344CB8AC3E}">
        <p14:creationId xmlns:p14="http://schemas.microsoft.com/office/powerpoint/2010/main" val="1009017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5750" y="1133475"/>
            <a:ext cx="2062163" cy="5391150"/>
          </a:xfrm>
        </p:spPr>
        <p:txBody>
          <a:bodyPr vert="eaVert"/>
          <a:lstStyle/>
          <a:p>
            <a:r>
              <a:rPr lang="en-US"/>
              <a:t>Click to edit Master title style</a:t>
            </a:r>
            <a:endParaRPr lang="bg-BG"/>
          </a:p>
        </p:txBody>
      </p:sp>
      <p:sp>
        <p:nvSpPr>
          <p:cNvPr id="3" name="Vertical Text Placeholder 2"/>
          <p:cNvSpPr>
            <a:spLocks noGrp="1"/>
          </p:cNvSpPr>
          <p:nvPr>
            <p:ph type="body" orient="vert" idx="1"/>
          </p:nvPr>
        </p:nvSpPr>
        <p:spPr>
          <a:xfrm>
            <a:off x="446088" y="1133475"/>
            <a:ext cx="6037262" cy="5391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Tree>
    <p:extLst>
      <p:ext uri="{BB962C8B-B14F-4D97-AF65-F5344CB8AC3E}">
        <p14:creationId xmlns:p14="http://schemas.microsoft.com/office/powerpoint/2010/main" val="2324481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1"/>
          <p:cNvGrpSpPr/>
          <p:nvPr userDrawn="1"/>
        </p:nvGrpSpPr>
        <p:grpSpPr>
          <a:xfrm>
            <a:off x="0" y="0"/>
            <a:ext cx="9144000" cy="6858000"/>
            <a:chOff x="0" y="0"/>
            <a:chExt cx="9144000" cy="6858000"/>
          </a:xfrm>
        </p:grpSpPr>
        <p:pic>
          <p:nvPicPr>
            <p:cNvPr id="1033" name="Picture 9"/>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1"/>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11002" y="44624"/>
              <a:ext cx="8545068" cy="1048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26" name="Rectangle 2"/>
          <p:cNvSpPr>
            <a:spLocks noGrp="1" noChangeArrowheads="1"/>
          </p:cNvSpPr>
          <p:nvPr>
            <p:ph type="title"/>
          </p:nvPr>
        </p:nvSpPr>
        <p:spPr bwMode="auto">
          <a:xfrm>
            <a:off x="468313" y="1133475"/>
            <a:ext cx="8229600" cy="92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bg-BG"/>
              <a:t>Click to edit Master title style</a:t>
            </a:r>
            <a:endParaRPr lang="en-GB" altLang="bg-BG"/>
          </a:p>
        </p:txBody>
      </p:sp>
      <p:sp>
        <p:nvSpPr>
          <p:cNvPr id="1027" name="Rectangle 3"/>
          <p:cNvSpPr>
            <a:spLocks noGrp="1" noChangeArrowheads="1"/>
          </p:cNvSpPr>
          <p:nvPr>
            <p:ph type="body" idx="1"/>
          </p:nvPr>
        </p:nvSpPr>
        <p:spPr bwMode="auto">
          <a:xfrm>
            <a:off x="446088" y="2133600"/>
            <a:ext cx="8229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bg-BG"/>
              <a:t>Click to edit Master text styles</a:t>
            </a:r>
          </a:p>
          <a:p>
            <a:pPr lvl="1"/>
            <a:r>
              <a:rPr lang="en-GB" altLang="bg-BG"/>
              <a:t>Second level</a:t>
            </a:r>
          </a:p>
          <a:p>
            <a:pPr lvl="2"/>
            <a:r>
              <a:rPr lang="en-GB" altLang="bg-BG"/>
              <a:t>Third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000">
          <a:solidFill>
            <a:schemeClr val="tx2"/>
          </a:solidFill>
          <a:latin typeface="+mj-lt"/>
          <a:ea typeface="+mj-ea"/>
          <a:cs typeface="+mj-cs"/>
        </a:defRPr>
      </a:lvl1pPr>
      <a:lvl2pPr algn="ctr" rtl="0" eaLnBrk="1" fontAlgn="base" hangingPunct="1">
        <a:spcBef>
          <a:spcPct val="0"/>
        </a:spcBef>
        <a:spcAft>
          <a:spcPct val="0"/>
        </a:spcAft>
        <a:defRPr sz="4000">
          <a:solidFill>
            <a:schemeClr val="tx2"/>
          </a:solidFill>
          <a:latin typeface="Trebuchet MS" pitchFamily="34" charset="0"/>
        </a:defRPr>
      </a:lvl2pPr>
      <a:lvl3pPr algn="ctr" rtl="0" eaLnBrk="1" fontAlgn="base" hangingPunct="1">
        <a:spcBef>
          <a:spcPct val="0"/>
        </a:spcBef>
        <a:spcAft>
          <a:spcPct val="0"/>
        </a:spcAft>
        <a:defRPr sz="4000">
          <a:solidFill>
            <a:schemeClr val="tx2"/>
          </a:solidFill>
          <a:latin typeface="Trebuchet MS" pitchFamily="34" charset="0"/>
        </a:defRPr>
      </a:lvl3pPr>
      <a:lvl4pPr algn="ctr" rtl="0" eaLnBrk="1" fontAlgn="base" hangingPunct="1">
        <a:spcBef>
          <a:spcPct val="0"/>
        </a:spcBef>
        <a:spcAft>
          <a:spcPct val="0"/>
        </a:spcAft>
        <a:defRPr sz="4000">
          <a:solidFill>
            <a:schemeClr val="tx2"/>
          </a:solidFill>
          <a:latin typeface="Trebuchet MS" pitchFamily="34" charset="0"/>
        </a:defRPr>
      </a:lvl4pPr>
      <a:lvl5pPr algn="ctr" rtl="0" eaLnBrk="1" fontAlgn="base" hangingPunct="1">
        <a:spcBef>
          <a:spcPct val="0"/>
        </a:spcBef>
        <a:spcAft>
          <a:spcPct val="0"/>
        </a:spcAft>
        <a:defRPr sz="4000">
          <a:solidFill>
            <a:schemeClr val="tx2"/>
          </a:solidFill>
          <a:latin typeface="Trebuchet MS" pitchFamily="34" charset="0"/>
        </a:defRPr>
      </a:lvl5pPr>
      <a:lvl6pPr marL="457200" algn="ctr" rtl="0" eaLnBrk="1" fontAlgn="base" hangingPunct="1">
        <a:spcBef>
          <a:spcPct val="0"/>
        </a:spcBef>
        <a:spcAft>
          <a:spcPct val="0"/>
        </a:spcAft>
        <a:defRPr sz="4000">
          <a:solidFill>
            <a:schemeClr val="tx2"/>
          </a:solidFill>
          <a:latin typeface="Trebuchet MS" pitchFamily="34" charset="0"/>
        </a:defRPr>
      </a:lvl6pPr>
      <a:lvl7pPr marL="914400" algn="ctr" rtl="0" eaLnBrk="1" fontAlgn="base" hangingPunct="1">
        <a:spcBef>
          <a:spcPct val="0"/>
        </a:spcBef>
        <a:spcAft>
          <a:spcPct val="0"/>
        </a:spcAft>
        <a:defRPr sz="4000">
          <a:solidFill>
            <a:schemeClr val="tx2"/>
          </a:solidFill>
          <a:latin typeface="Trebuchet MS" pitchFamily="34" charset="0"/>
        </a:defRPr>
      </a:lvl7pPr>
      <a:lvl8pPr marL="1371600" algn="ctr" rtl="0" eaLnBrk="1" fontAlgn="base" hangingPunct="1">
        <a:spcBef>
          <a:spcPct val="0"/>
        </a:spcBef>
        <a:spcAft>
          <a:spcPct val="0"/>
        </a:spcAft>
        <a:defRPr sz="4000">
          <a:solidFill>
            <a:schemeClr val="tx2"/>
          </a:solidFill>
          <a:latin typeface="Trebuchet MS" pitchFamily="34" charset="0"/>
        </a:defRPr>
      </a:lvl8pPr>
      <a:lvl9pPr marL="1828800" algn="ctr" rtl="0" eaLnBrk="1" fontAlgn="base" hangingPunct="1">
        <a:spcBef>
          <a:spcPct val="0"/>
        </a:spcBef>
        <a:spcAft>
          <a:spcPct val="0"/>
        </a:spcAft>
        <a:defRPr sz="4000">
          <a:solidFill>
            <a:schemeClr val="tx2"/>
          </a:solidFill>
          <a:latin typeface="Trebuchet MS" pitchFamily="34" charset="0"/>
        </a:defRPr>
      </a:lvl9pPr>
    </p:titleStyle>
    <p:bodyStyle>
      <a:lvl1pPr marL="342900" indent="-342900" algn="l" rtl="0" eaLnBrk="1" fontAlgn="base" hangingPunct="1">
        <a:spcBef>
          <a:spcPct val="20000"/>
        </a:spcBef>
        <a:spcAft>
          <a:spcPct val="0"/>
        </a:spcAft>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grida.no/resources/6933"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altLang="bg-BG" sz="4400" dirty="0"/>
              <a:t>Litter in the sea</a:t>
            </a:r>
            <a:endParaRPr lang="bg-BG" altLang="bg-BG" sz="4400" dirty="0"/>
          </a:p>
        </p:txBody>
      </p:sp>
      <p:sp>
        <p:nvSpPr>
          <p:cNvPr id="2051" name="Rectangle 3"/>
          <p:cNvSpPr>
            <a:spLocks noGrp="1" noChangeArrowheads="1"/>
          </p:cNvSpPr>
          <p:nvPr>
            <p:ph type="subTitle" idx="1"/>
          </p:nvPr>
        </p:nvSpPr>
        <p:spPr/>
        <p:txBody>
          <a:bodyPr/>
          <a:lstStyle/>
          <a:p>
            <a:endParaRPr lang="bg-BG" altLang="bg-BG"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9931B-358D-4170-B960-793BB1F21503}"/>
              </a:ext>
            </a:extLst>
          </p:cNvPr>
          <p:cNvSpPr>
            <a:spLocks noGrp="1"/>
          </p:cNvSpPr>
          <p:nvPr>
            <p:ph type="title"/>
          </p:nvPr>
        </p:nvSpPr>
        <p:spPr/>
        <p:txBody>
          <a:bodyPr/>
          <a:lstStyle/>
          <a:p>
            <a:r>
              <a:rPr lang="en-US" dirty="0"/>
              <a:t>Plastic as marine litter</a:t>
            </a:r>
            <a:endParaRPr lang="en-GB" dirty="0"/>
          </a:p>
        </p:txBody>
      </p:sp>
      <p:sp>
        <p:nvSpPr>
          <p:cNvPr id="3" name="Content Placeholder 2">
            <a:extLst>
              <a:ext uri="{FF2B5EF4-FFF2-40B4-BE49-F238E27FC236}">
                <a16:creationId xmlns:a16="http://schemas.microsoft.com/office/drawing/2014/main" id="{543EBDA4-FE4A-4FD0-AE55-9929828356F4}"/>
              </a:ext>
            </a:extLst>
          </p:cNvPr>
          <p:cNvSpPr>
            <a:spLocks noGrp="1"/>
          </p:cNvSpPr>
          <p:nvPr>
            <p:ph idx="1"/>
          </p:nvPr>
        </p:nvSpPr>
        <p:spPr/>
        <p:txBody>
          <a:bodyPr>
            <a:normAutofit fontScale="77500" lnSpcReduction="20000"/>
          </a:bodyPr>
          <a:lstStyle/>
          <a:p>
            <a:r>
              <a:rPr lang="en-GB" dirty="0"/>
              <a:t>Marine litter consists of different materials and is found in sizes from over a meter to less than a micron.</a:t>
            </a:r>
          </a:p>
          <a:p>
            <a:r>
              <a:rPr lang="en-GB" dirty="0"/>
              <a:t>It is found not only on the beaches and on the shoreline, but also floating on the sea surface or in the water column. Most items eventually sink to the seafloor because they lack buoyancy or are transported by natural processes.</a:t>
            </a:r>
          </a:p>
          <a:p>
            <a:r>
              <a:rPr lang="en-GB" dirty="0"/>
              <a:t>Between 60 and 90% of beach litter consists of plastic items.</a:t>
            </a:r>
          </a:p>
          <a:p>
            <a:r>
              <a:rPr lang="en-GB" dirty="0"/>
              <a:t>Most surveys of floating litter and litter on the sea bottom indicate that 80-90% of all items are from artificial polymers.</a:t>
            </a:r>
          </a:p>
        </p:txBody>
      </p:sp>
    </p:spTree>
    <p:extLst>
      <p:ext uri="{BB962C8B-B14F-4D97-AF65-F5344CB8AC3E}">
        <p14:creationId xmlns:p14="http://schemas.microsoft.com/office/powerpoint/2010/main" val="25830424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9FD41-8663-4449-BF53-72A5AFCC1FE7}"/>
              </a:ext>
            </a:extLst>
          </p:cNvPr>
          <p:cNvSpPr>
            <a:spLocks noGrp="1"/>
          </p:cNvSpPr>
          <p:nvPr>
            <p:ph type="title"/>
          </p:nvPr>
        </p:nvSpPr>
        <p:spPr/>
        <p:txBody>
          <a:bodyPr/>
          <a:lstStyle/>
          <a:p>
            <a:r>
              <a:rPr lang="en-US" dirty="0"/>
              <a:t>How plastics reach the sea?</a:t>
            </a:r>
            <a:endParaRPr lang="en-GB" dirty="0"/>
          </a:p>
        </p:txBody>
      </p:sp>
      <p:sp>
        <p:nvSpPr>
          <p:cNvPr id="3" name="Content Placeholder 2">
            <a:extLst>
              <a:ext uri="{FF2B5EF4-FFF2-40B4-BE49-F238E27FC236}">
                <a16:creationId xmlns:a16="http://schemas.microsoft.com/office/drawing/2014/main" id="{CA4FD045-A422-4475-8E1F-A0898B120CA4}"/>
              </a:ext>
            </a:extLst>
          </p:cNvPr>
          <p:cNvSpPr>
            <a:spLocks noGrp="1"/>
          </p:cNvSpPr>
          <p:nvPr>
            <p:ph idx="1"/>
          </p:nvPr>
        </p:nvSpPr>
        <p:spPr/>
        <p:txBody>
          <a:bodyPr/>
          <a:lstStyle/>
          <a:p>
            <a:r>
              <a:rPr lang="en-GB" dirty="0"/>
              <a:t>The majority of plastics come from mismanaged waste or from eroded materials washing off land.</a:t>
            </a:r>
          </a:p>
          <a:p>
            <a:r>
              <a:rPr lang="en-GB" dirty="0"/>
              <a:t>Main paths are:</a:t>
            </a:r>
          </a:p>
          <a:p>
            <a:pPr marL="457200" indent="-457200">
              <a:buFont typeface="Arial" panose="020B0604020202020204" pitchFamily="34" charset="0"/>
              <a:buChar char="•"/>
            </a:pPr>
            <a:r>
              <a:rPr lang="en-GB" dirty="0"/>
              <a:t>rivers and watercourses</a:t>
            </a:r>
          </a:p>
          <a:p>
            <a:pPr marL="457200" indent="-457200">
              <a:buFont typeface="Arial" panose="020B0604020202020204" pitchFamily="34" charset="0"/>
              <a:buChar char="•"/>
            </a:pPr>
            <a:r>
              <a:rPr lang="en-GB" dirty="0"/>
              <a:t>wastewater discharges</a:t>
            </a:r>
          </a:p>
          <a:p>
            <a:pPr marL="457200" indent="-457200">
              <a:buFont typeface="Arial" panose="020B0604020202020204" pitchFamily="34" charset="0"/>
              <a:buChar char="•"/>
            </a:pPr>
            <a:r>
              <a:rPr lang="en-GB" dirty="0"/>
              <a:t>direct discharge at the coastline or during sea-based activities</a:t>
            </a:r>
          </a:p>
          <a:p>
            <a:endParaRPr lang="en-GB" dirty="0"/>
          </a:p>
          <a:p>
            <a:endParaRPr lang="en-GB" dirty="0"/>
          </a:p>
        </p:txBody>
      </p:sp>
    </p:spTree>
    <p:extLst>
      <p:ext uri="{BB962C8B-B14F-4D97-AF65-F5344CB8AC3E}">
        <p14:creationId xmlns:p14="http://schemas.microsoft.com/office/powerpoint/2010/main" val="2998764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C0AF54B-1A9C-474F-9787-B660C9A2897A}"/>
              </a:ext>
            </a:extLst>
          </p:cNvPr>
          <p:cNvPicPr>
            <a:picLocks noChangeAspect="1"/>
          </p:cNvPicPr>
          <p:nvPr/>
        </p:nvPicPr>
        <p:blipFill rotWithShape="1">
          <a:blip r:embed="rId2">
            <a:extLst>
              <a:ext uri="{28A0092B-C50C-407E-A947-70E740481C1C}">
                <a14:useLocalDpi xmlns:a14="http://schemas.microsoft.com/office/drawing/2010/main" val="0"/>
              </a:ext>
            </a:extLst>
          </a:blip>
          <a:srcRect l="9590" r="9590"/>
          <a:stretch/>
        </p:blipFill>
        <p:spPr bwMode="auto">
          <a:xfrm>
            <a:off x="0" y="9832"/>
            <a:ext cx="9144000" cy="6850380"/>
          </a:xfrm>
          <a:prstGeom prst="rect">
            <a:avLst/>
          </a:prstGeom>
          <a:noFill/>
          <a:ln>
            <a:noFill/>
          </a:ln>
        </p:spPr>
      </p:pic>
    </p:spTree>
    <p:extLst>
      <p:ext uri="{BB962C8B-B14F-4D97-AF65-F5344CB8AC3E}">
        <p14:creationId xmlns:p14="http://schemas.microsoft.com/office/powerpoint/2010/main" val="4125686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96495-401A-4AEF-B2B1-5630941CF5A1}"/>
              </a:ext>
            </a:extLst>
          </p:cNvPr>
          <p:cNvSpPr>
            <a:spLocks noGrp="1"/>
          </p:cNvSpPr>
          <p:nvPr>
            <p:ph type="title"/>
          </p:nvPr>
        </p:nvSpPr>
        <p:spPr/>
        <p:txBody>
          <a:bodyPr>
            <a:normAutofit fontScale="90000"/>
          </a:bodyPr>
          <a:lstStyle/>
          <a:p>
            <a:r>
              <a:rPr lang="en-US" dirty="0"/>
              <a:t>Municipal solid waste </a:t>
            </a:r>
            <a:br>
              <a:rPr lang="en-US" dirty="0"/>
            </a:br>
            <a:r>
              <a:rPr lang="en-US" dirty="0"/>
              <a:t>and wastewater</a:t>
            </a:r>
            <a:endParaRPr lang="en-GB" dirty="0"/>
          </a:p>
        </p:txBody>
      </p:sp>
      <p:sp>
        <p:nvSpPr>
          <p:cNvPr id="3" name="Content Placeholder 2">
            <a:extLst>
              <a:ext uri="{FF2B5EF4-FFF2-40B4-BE49-F238E27FC236}">
                <a16:creationId xmlns:a16="http://schemas.microsoft.com/office/drawing/2014/main" id="{ECD4393E-E00D-4C6E-AC0C-D951070EAF74}"/>
              </a:ext>
            </a:extLst>
          </p:cNvPr>
          <p:cNvSpPr>
            <a:spLocks noGrp="1"/>
          </p:cNvSpPr>
          <p:nvPr>
            <p:ph idx="1"/>
          </p:nvPr>
        </p:nvSpPr>
        <p:spPr/>
        <p:txBody>
          <a:bodyPr/>
          <a:lstStyle/>
          <a:p>
            <a:endParaRPr lang="en-GB" dirty="0"/>
          </a:p>
          <a:p>
            <a:r>
              <a:rPr lang="en-GB" dirty="0"/>
              <a:t>The efficiency of solid waste collection and treatment is linked to the amount of marine litter.</a:t>
            </a:r>
          </a:p>
          <a:p>
            <a:r>
              <a:rPr lang="en-GB" dirty="0"/>
              <a:t>Wastewater plants may be a source of microplastics, if they are not equipped to filter out small particles.</a:t>
            </a:r>
          </a:p>
        </p:txBody>
      </p:sp>
    </p:spTree>
    <p:extLst>
      <p:ext uri="{BB962C8B-B14F-4D97-AF65-F5344CB8AC3E}">
        <p14:creationId xmlns:p14="http://schemas.microsoft.com/office/powerpoint/2010/main" val="19866749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B6F6A88-372F-4AB6-8AD7-59D8F4FF82A5}"/>
              </a:ext>
            </a:extLst>
          </p:cNvPr>
          <p:cNvPicPr>
            <a:picLocks noChangeAspect="1"/>
          </p:cNvPicPr>
          <p:nvPr/>
        </p:nvPicPr>
        <p:blipFill rotWithShape="1">
          <a:blip r:embed="rId2">
            <a:extLst>
              <a:ext uri="{28A0092B-C50C-407E-A947-70E740481C1C}">
                <a14:useLocalDpi xmlns:a14="http://schemas.microsoft.com/office/drawing/2010/main" val="0"/>
              </a:ext>
            </a:extLst>
          </a:blip>
          <a:srcRect l="9295" r="8866"/>
          <a:stretch/>
        </p:blipFill>
        <p:spPr bwMode="auto">
          <a:xfrm>
            <a:off x="0" y="87450"/>
            <a:ext cx="9144000" cy="6760718"/>
          </a:xfrm>
          <a:prstGeom prst="rect">
            <a:avLst/>
          </a:prstGeom>
          <a:noFill/>
          <a:ln>
            <a:noFill/>
          </a:ln>
        </p:spPr>
      </p:pic>
    </p:spTree>
    <p:extLst>
      <p:ext uri="{BB962C8B-B14F-4D97-AF65-F5344CB8AC3E}">
        <p14:creationId xmlns:p14="http://schemas.microsoft.com/office/powerpoint/2010/main" val="178899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329E7-4E40-434A-9132-00386C2DB1BC}"/>
              </a:ext>
            </a:extLst>
          </p:cNvPr>
          <p:cNvSpPr>
            <a:spLocks noGrp="1"/>
          </p:cNvSpPr>
          <p:nvPr>
            <p:ph type="title"/>
          </p:nvPr>
        </p:nvSpPr>
        <p:spPr/>
        <p:txBody>
          <a:bodyPr>
            <a:normAutofit fontScale="90000"/>
          </a:bodyPr>
          <a:lstStyle/>
          <a:p>
            <a:r>
              <a:rPr lang="en-US" dirty="0"/>
              <a:t>Which plastics float</a:t>
            </a:r>
            <a:br>
              <a:rPr lang="en-US" dirty="0"/>
            </a:br>
            <a:r>
              <a:rPr lang="en-US" dirty="0"/>
              <a:t> and which sink in seawater?</a:t>
            </a:r>
            <a:endParaRPr lang="en-GB" dirty="0"/>
          </a:p>
        </p:txBody>
      </p:sp>
      <p:sp>
        <p:nvSpPr>
          <p:cNvPr id="3" name="Content Placeholder 2">
            <a:extLst>
              <a:ext uri="{FF2B5EF4-FFF2-40B4-BE49-F238E27FC236}">
                <a16:creationId xmlns:a16="http://schemas.microsoft.com/office/drawing/2014/main" id="{D8D64980-635B-4408-BC41-199E20BF0B5F}"/>
              </a:ext>
            </a:extLst>
          </p:cNvPr>
          <p:cNvSpPr>
            <a:spLocks noGrp="1"/>
          </p:cNvSpPr>
          <p:nvPr>
            <p:ph idx="1"/>
          </p:nvPr>
        </p:nvSpPr>
        <p:spPr/>
        <p:txBody>
          <a:bodyPr/>
          <a:lstStyle/>
          <a:p>
            <a:endParaRPr lang="en-US" dirty="0"/>
          </a:p>
          <a:p>
            <a:r>
              <a:rPr lang="en-US" dirty="0"/>
              <a:t>Plastics are a range of polymer materials, each with different density.</a:t>
            </a:r>
          </a:p>
          <a:p>
            <a:r>
              <a:rPr lang="en-US" dirty="0"/>
              <a:t>Depending on the density of the particular polymer, plastic items will:</a:t>
            </a:r>
          </a:p>
          <a:p>
            <a:pPr marL="457200" indent="-457200">
              <a:buFont typeface="Arial" panose="020B0604020202020204" pitchFamily="34" charset="0"/>
              <a:buChar char="•"/>
            </a:pPr>
            <a:r>
              <a:rPr lang="en-US" dirty="0"/>
              <a:t>float on the surface</a:t>
            </a:r>
          </a:p>
          <a:p>
            <a:pPr marL="457200" indent="-457200">
              <a:buFont typeface="Arial" panose="020B0604020202020204" pitchFamily="34" charset="0"/>
              <a:buChar char="•"/>
            </a:pPr>
            <a:r>
              <a:rPr lang="en-US" dirty="0"/>
              <a:t>float in the water column, or</a:t>
            </a:r>
          </a:p>
          <a:p>
            <a:pPr marL="457200" indent="-457200">
              <a:buFont typeface="Arial" panose="020B0604020202020204" pitchFamily="34" charset="0"/>
              <a:buChar char="•"/>
            </a:pPr>
            <a:r>
              <a:rPr lang="en-US" dirty="0"/>
              <a:t>sink to the seafloor</a:t>
            </a:r>
            <a:endParaRPr lang="en-GB" dirty="0"/>
          </a:p>
        </p:txBody>
      </p:sp>
    </p:spTree>
    <p:extLst>
      <p:ext uri="{BB962C8B-B14F-4D97-AF65-F5344CB8AC3E}">
        <p14:creationId xmlns:p14="http://schemas.microsoft.com/office/powerpoint/2010/main" val="34378260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4F5C7-2EAE-4218-B1C1-E85F3BF49B59}"/>
              </a:ext>
            </a:extLst>
          </p:cNvPr>
          <p:cNvSpPr>
            <a:spLocks noGrp="1"/>
          </p:cNvSpPr>
          <p:nvPr>
            <p:ph type="title"/>
          </p:nvPr>
        </p:nvSpPr>
        <p:spPr/>
        <p:txBody>
          <a:bodyPr/>
          <a:lstStyle/>
          <a:p>
            <a:r>
              <a:rPr lang="en-US" dirty="0"/>
              <a:t>Seawater density</a:t>
            </a:r>
            <a:endParaRPr lang="en-GB" dirty="0"/>
          </a:p>
        </p:txBody>
      </p:sp>
      <p:sp>
        <p:nvSpPr>
          <p:cNvPr id="3" name="Content Placeholder 2">
            <a:extLst>
              <a:ext uri="{FF2B5EF4-FFF2-40B4-BE49-F238E27FC236}">
                <a16:creationId xmlns:a16="http://schemas.microsoft.com/office/drawing/2014/main" id="{E015A3DB-8D7F-4DB4-B54E-30B6F58EFB64}"/>
              </a:ext>
            </a:extLst>
          </p:cNvPr>
          <p:cNvSpPr>
            <a:spLocks noGrp="1"/>
          </p:cNvSpPr>
          <p:nvPr>
            <p:ph idx="1"/>
          </p:nvPr>
        </p:nvSpPr>
        <p:spPr>
          <a:xfrm>
            <a:off x="446088" y="2133601"/>
            <a:ext cx="8229600" cy="2663826"/>
          </a:xfrm>
        </p:spPr>
        <p:txBody>
          <a:bodyPr>
            <a:normAutofit fontScale="92500" lnSpcReduction="10000"/>
          </a:bodyPr>
          <a:lstStyle/>
          <a:p>
            <a:r>
              <a:rPr lang="en-US" dirty="0"/>
              <a:t>Seawater density depends on </a:t>
            </a:r>
            <a:r>
              <a:rPr lang="en-GB" dirty="0"/>
              <a:t>temperature </a:t>
            </a:r>
            <a:r>
              <a:rPr lang="en-US" dirty="0"/>
              <a:t>salinity and pressure. Pressure is determined by depth.</a:t>
            </a:r>
          </a:p>
          <a:p>
            <a:r>
              <a:rPr lang="en-US" dirty="0"/>
              <a:t>There is a difference in seawater density between the Black Sea and the world ocean due to salinity.</a:t>
            </a:r>
          </a:p>
          <a:p>
            <a:endParaRPr lang="en-GB" dirty="0"/>
          </a:p>
        </p:txBody>
      </p:sp>
      <p:graphicFrame>
        <p:nvGraphicFramePr>
          <p:cNvPr id="4" name="Table 4">
            <a:extLst>
              <a:ext uri="{FF2B5EF4-FFF2-40B4-BE49-F238E27FC236}">
                <a16:creationId xmlns:a16="http://schemas.microsoft.com/office/drawing/2014/main" id="{164C25F0-CB6A-4EE2-84F1-A5E225506509}"/>
              </a:ext>
            </a:extLst>
          </p:cNvPr>
          <p:cNvGraphicFramePr>
            <a:graphicFrameLocks noGrp="1"/>
          </p:cNvGraphicFramePr>
          <p:nvPr>
            <p:extLst>
              <p:ext uri="{D42A27DB-BD31-4B8C-83A1-F6EECF244321}">
                <p14:modId xmlns:p14="http://schemas.microsoft.com/office/powerpoint/2010/main" val="3498903920"/>
              </p:ext>
            </p:extLst>
          </p:nvPr>
        </p:nvGraphicFramePr>
        <p:xfrm>
          <a:off x="609600" y="4949190"/>
          <a:ext cx="7924800" cy="1584960"/>
        </p:xfrm>
        <a:graphic>
          <a:graphicData uri="http://schemas.openxmlformats.org/drawingml/2006/table">
            <a:tbl>
              <a:tblPr firstRow="1" bandRow="1">
                <a:tableStyleId>{5C22544A-7EE6-4342-B048-85BDC9FD1C3A}</a:tableStyleId>
              </a:tblPr>
              <a:tblGrid>
                <a:gridCol w="3962400">
                  <a:extLst>
                    <a:ext uri="{9D8B030D-6E8A-4147-A177-3AD203B41FA5}">
                      <a16:colId xmlns:a16="http://schemas.microsoft.com/office/drawing/2014/main" val="2653185799"/>
                    </a:ext>
                  </a:extLst>
                </a:gridCol>
                <a:gridCol w="1981200">
                  <a:extLst>
                    <a:ext uri="{9D8B030D-6E8A-4147-A177-3AD203B41FA5}">
                      <a16:colId xmlns:a16="http://schemas.microsoft.com/office/drawing/2014/main" val="35266245"/>
                    </a:ext>
                  </a:extLst>
                </a:gridCol>
                <a:gridCol w="1981200">
                  <a:extLst>
                    <a:ext uri="{9D8B030D-6E8A-4147-A177-3AD203B41FA5}">
                      <a16:colId xmlns:a16="http://schemas.microsoft.com/office/drawing/2014/main" val="2929306755"/>
                    </a:ext>
                  </a:extLst>
                </a:gridCol>
              </a:tblGrid>
              <a:tr h="279150">
                <a:tc>
                  <a:txBody>
                    <a:bodyPr/>
                    <a:lstStyle/>
                    <a:p>
                      <a:endParaRPr lang="en-GB" sz="2000" dirty="0"/>
                    </a:p>
                  </a:txBody>
                  <a:tcPr/>
                </a:tc>
                <a:tc>
                  <a:txBody>
                    <a:bodyPr/>
                    <a:lstStyle/>
                    <a:p>
                      <a:pPr algn="ctr"/>
                      <a:r>
                        <a:rPr lang="en-US" sz="2000" dirty="0">
                          <a:solidFill>
                            <a:schemeClr val="tx2"/>
                          </a:solidFill>
                        </a:rPr>
                        <a:t>World ocean</a:t>
                      </a:r>
                      <a:endParaRPr lang="en-GB" sz="2000" dirty="0">
                        <a:solidFill>
                          <a:schemeClr val="tx2"/>
                        </a:solidFill>
                      </a:endParaRPr>
                    </a:p>
                  </a:txBody>
                  <a:tcPr/>
                </a:tc>
                <a:tc>
                  <a:txBody>
                    <a:bodyPr/>
                    <a:lstStyle/>
                    <a:p>
                      <a:pPr algn="ctr"/>
                      <a:r>
                        <a:rPr lang="en-US" sz="2000" dirty="0">
                          <a:solidFill>
                            <a:schemeClr val="tx2"/>
                          </a:solidFill>
                        </a:rPr>
                        <a:t>Black Sea</a:t>
                      </a:r>
                      <a:endParaRPr lang="en-GB" sz="2000" dirty="0">
                        <a:solidFill>
                          <a:schemeClr val="tx2"/>
                        </a:solidFill>
                      </a:endParaRPr>
                    </a:p>
                  </a:txBody>
                  <a:tcPr/>
                </a:tc>
                <a:extLst>
                  <a:ext uri="{0D108BD9-81ED-4DB2-BD59-A6C34878D82A}">
                    <a16:rowId xmlns:a16="http://schemas.microsoft.com/office/drawing/2014/main" val="2537409100"/>
                  </a:ext>
                </a:extLst>
              </a:tr>
              <a:tr h="279150">
                <a:tc>
                  <a:txBody>
                    <a:bodyPr/>
                    <a:lstStyle/>
                    <a:p>
                      <a:r>
                        <a:rPr lang="en-US" sz="2000" dirty="0"/>
                        <a:t>Salinity, </a:t>
                      </a:r>
                      <a:r>
                        <a:rPr lang="en-GB" sz="2000" kern="1200" dirty="0">
                          <a:solidFill>
                            <a:schemeClr val="dk1"/>
                          </a:solidFill>
                          <a:effectLst/>
                          <a:latin typeface="+mn-lt"/>
                          <a:ea typeface="+mn-ea"/>
                          <a:cs typeface="+mn-cs"/>
                        </a:rPr>
                        <a:t>‰</a:t>
                      </a:r>
                      <a:endParaRPr lang="en-GB" sz="2000" dirty="0"/>
                    </a:p>
                  </a:txBody>
                  <a:tcPr/>
                </a:tc>
                <a:tc>
                  <a:txBody>
                    <a:bodyPr/>
                    <a:lstStyle/>
                    <a:p>
                      <a:pPr algn="ctr"/>
                      <a:r>
                        <a:rPr lang="en-US" sz="2000" dirty="0"/>
                        <a:t>35</a:t>
                      </a:r>
                      <a:endParaRPr lang="en-GB" sz="2000" dirty="0"/>
                    </a:p>
                  </a:txBody>
                  <a:tcPr/>
                </a:tc>
                <a:tc>
                  <a:txBody>
                    <a:bodyPr/>
                    <a:lstStyle/>
                    <a:p>
                      <a:pPr algn="ctr"/>
                      <a:r>
                        <a:rPr lang="en-US" sz="2000" dirty="0"/>
                        <a:t>17-18</a:t>
                      </a:r>
                      <a:endParaRPr lang="en-GB" sz="2000" dirty="0"/>
                    </a:p>
                  </a:txBody>
                  <a:tcPr/>
                </a:tc>
                <a:extLst>
                  <a:ext uri="{0D108BD9-81ED-4DB2-BD59-A6C34878D82A}">
                    <a16:rowId xmlns:a16="http://schemas.microsoft.com/office/drawing/2014/main" val="161824691"/>
                  </a:ext>
                </a:extLst>
              </a:tr>
              <a:tr h="330450">
                <a:tc>
                  <a:txBody>
                    <a:bodyPr/>
                    <a:lstStyle/>
                    <a:p>
                      <a:r>
                        <a:rPr lang="en-US" sz="2000" dirty="0"/>
                        <a:t>Density at the surface, </a:t>
                      </a:r>
                      <a:r>
                        <a:rPr lang="it-IT" sz="2000" dirty="0"/>
                        <a:t>g/cm</a:t>
                      </a:r>
                      <a:r>
                        <a:rPr lang="it-IT" sz="2000" baseline="30000" dirty="0"/>
                        <a:t>3</a:t>
                      </a:r>
                      <a:endParaRPr lang="en-GB" sz="2000" dirty="0"/>
                    </a:p>
                  </a:txBody>
                  <a:tcPr/>
                </a:tc>
                <a:tc>
                  <a:txBody>
                    <a:bodyPr/>
                    <a:lstStyle/>
                    <a:p>
                      <a:pPr algn="ctr"/>
                      <a:r>
                        <a:rPr lang="en-GB" sz="2000" kern="1200" dirty="0">
                          <a:solidFill>
                            <a:schemeClr val="dk1"/>
                          </a:solidFill>
                          <a:effectLst/>
                          <a:latin typeface="+mn-lt"/>
                          <a:ea typeface="+mn-ea"/>
                          <a:cs typeface="+mn-cs"/>
                        </a:rPr>
                        <a:t>1.0281</a:t>
                      </a:r>
                      <a:endParaRPr lang="en-GB" sz="20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kern="1200" dirty="0">
                          <a:solidFill>
                            <a:schemeClr val="dk1"/>
                          </a:solidFill>
                          <a:effectLst/>
                          <a:latin typeface="+mn-lt"/>
                          <a:ea typeface="+mn-ea"/>
                          <a:cs typeface="+mn-cs"/>
                        </a:rPr>
                        <a:t>1.0115</a:t>
                      </a:r>
                      <a:endParaRPr lang="en-GB" sz="2000" dirty="0"/>
                    </a:p>
                  </a:txBody>
                  <a:tcPr/>
                </a:tc>
                <a:extLst>
                  <a:ext uri="{0D108BD9-81ED-4DB2-BD59-A6C34878D82A}">
                    <a16:rowId xmlns:a16="http://schemas.microsoft.com/office/drawing/2014/main" val="2785858724"/>
                  </a:ext>
                </a:extLst>
              </a:tr>
              <a:tr h="330450">
                <a:tc>
                  <a:txBody>
                    <a:bodyPr/>
                    <a:lstStyle/>
                    <a:p>
                      <a:r>
                        <a:rPr lang="en-US" sz="2000" dirty="0"/>
                        <a:t>Density at depth 1000 m, </a:t>
                      </a:r>
                      <a:r>
                        <a:rPr lang="it-IT" sz="2000" dirty="0"/>
                        <a:t>g/cm</a:t>
                      </a:r>
                      <a:r>
                        <a:rPr lang="it-IT" sz="2000" baseline="30000" dirty="0"/>
                        <a:t>3</a:t>
                      </a:r>
                      <a:endParaRPr lang="en-GB" sz="2000" dirty="0"/>
                    </a:p>
                  </a:txBody>
                  <a:tcPr/>
                </a:tc>
                <a:tc>
                  <a:txBody>
                    <a:bodyPr/>
                    <a:lstStyle/>
                    <a:p>
                      <a:pPr algn="ctr"/>
                      <a:r>
                        <a:rPr lang="en-GB" sz="2000" b="0" i="0" kern="1200" dirty="0">
                          <a:solidFill>
                            <a:schemeClr val="dk1"/>
                          </a:solidFill>
                          <a:effectLst/>
                          <a:latin typeface="+mn-lt"/>
                          <a:ea typeface="+mn-ea"/>
                          <a:cs typeface="+mn-cs"/>
                        </a:rPr>
                        <a:t>1.0329</a:t>
                      </a:r>
                      <a:endParaRPr lang="en-GB" sz="20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kern="1200" dirty="0">
                          <a:solidFill>
                            <a:schemeClr val="dk1"/>
                          </a:solidFill>
                          <a:effectLst/>
                          <a:latin typeface="+mn-lt"/>
                          <a:ea typeface="+mn-ea"/>
                          <a:cs typeface="+mn-cs"/>
                        </a:rPr>
                        <a:t>1.0173</a:t>
                      </a:r>
                    </a:p>
                  </a:txBody>
                  <a:tcPr/>
                </a:tc>
                <a:extLst>
                  <a:ext uri="{0D108BD9-81ED-4DB2-BD59-A6C34878D82A}">
                    <a16:rowId xmlns:a16="http://schemas.microsoft.com/office/drawing/2014/main" val="582426816"/>
                  </a:ext>
                </a:extLst>
              </a:tr>
            </a:tbl>
          </a:graphicData>
        </a:graphic>
      </p:graphicFrame>
    </p:spTree>
    <p:extLst>
      <p:ext uri="{BB962C8B-B14F-4D97-AF65-F5344CB8AC3E}">
        <p14:creationId xmlns:p14="http://schemas.microsoft.com/office/powerpoint/2010/main" val="1686291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E682F23-93CA-40A0-94D3-6E2098341D1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66597"/>
            <a:ext cx="9159431" cy="5891403"/>
          </a:xfrm>
          <a:prstGeom prst="rect">
            <a:avLst/>
          </a:prstGeom>
          <a:noFill/>
          <a:ln>
            <a:noFill/>
          </a:ln>
        </p:spPr>
      </p:pic>
    </p:spTree>
    <p:extLst>
      <p:ext uri="{BB962C8B-B14F-4D97-AF65-F5344CB8AC3E}">
        <p14:creationId xmlns:p14="http://schemas.microsoft.com/office/powerpoint/2010/main" val="33976834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4FBAC-B36F-4774-93F2-72AAF8EFB9E4}"/>
              </a:ext>
            </a:extLst>
          </p:cNvPr>
          <p:cNvSpPr>
            <a:spLocks noGrp="1"/>
          </p:cNvSpPr>
          <p:nvPr>
            <p:ph type="title"/>
          </p:nvPr>
        </p:nvSpPr>
        <p:spPr>
          <a:xfrm>
            <a:off x="468313" y="1060989"/>
            <a:ext cx="8229600" cy="678485"/>
          </a:xfrm>
        </p:spPr>
        <p:txBody>
          <a:bodyPr/>
          <a:lstStyle/>
          <a:p>
            <a:r>
              <a:rPr lang="en-US" dirty="0"/>
              <a:t>Polymer densities</a:t>
            </a:r>
            <a:endParaRPr lang="en-GB" dirty="0"/>
          </a:p>
        </p:txBody>
      </p:sp>
      <p:graphicFrame>
        <p:nvGraphicFramePr>
          <p:cNvPr id="4" name="Table 4">
            <a:extLst>
              <a:ext uri="{FF2B5EF4-FFF2-40B4-BE49-F238E27FC236}">
                <a16:creationId xmlns:a16="http://schemas.microsoft.com/office/drawing/2014/main" id="{C7BFB02E-FA4E-4EFE-9325-2076DEB96047}"/>
              </a:ext>
            </a:extLst>
          </p:cNvPr>
          <p:cNvGraphicFramePr>
            <a:graphicFrameLocks noGrp="1"/>
          </p:cNvGraphicFramePr>
          <p:nvPr>
            <p:ph idx="1"/>
            <p:extLst>
              <p:ext uri="{D42A27DB-BD31-4B8C-83A1-F6EECF244321}">
                <p14:modId xmlns:p14="http://schemas.microsoft.com/office/powerpoint/2010/main" val="3383099144"/>
              </p:ext>
            </p:extLst>
          </p:nvPr>
        </p:nvGraphicFramePr>
        <p:xfrm>
          <a:off x="0" y="1740672"/>
          <a:ext cx="9144000" cy="5122140"/>
        </p:xfrm>
        <a:graphic>
          <a:graphicData uri="http://schemas.openxmlformats.org/drawingml/2006/table">
            <a:tbl>
              <a:tblPr firstRow="1" bandRow="1">
                <a:tableStyleId>{5C22544A-7EE6-4342-B048-85BDC9FD1C3A}</a:tableStyleId>
              </a:tblPr>
              <a:tblGrid>
                <a:gridCol w="838200">
                  <a:extLst>
                    <a:ext uri="{9D8B030D-6E8A-4147-A177-3AD203B41FA5}">
                      <a16:colId xmlns:a16="http://schemas.microsoft.com/office/drawing/2014/main" val="3018168710"/>
                    </a:ext>
                  </a:extLst>
                </a:gridCol>
                <a:gridCol w="2590800">
                  <a:extLst>
                    <a:ext uri="{9D8B030D-6E8A-4147-A177-3AD203B41FA5}">
                      <a16:colId xmlns:a16="http://schemas.microsoft.com/office/drawing/2014/main" val="2255308200"/>
                    </a:ext>
                  </a:extLst>
                </a:gridCol>
                <a:gridCol w="4267200">
                  <a:extLst>
                    <a:ext uri="{9D8B030D-6E8A-4147-A177-3AD203B41FA5}">
                      <a16:colId xmlns:a16="http://schemas.microsoft.com/office/drawing/2014/main" val="3241495199"/>
                    </a:ext>
                  </a:extLst>
                </a:gridCol>
                <a:gridCol w="1447800">
                  <a:extLst>
                    <a:ext uri="{9D8B030D-6E8A-4147-A177-3AD203B41FA5}">
                      <a16:colId xmlns:a16="http://schemas.microsoft.com/office/drawing/2014/main" val="2271912807"/>
                    </a:ext>
                  </a:extLst>
                </a:gridCol>
              </a:tblGrid>
              <a:tr h="322403">
                <a:tc>
                  <a:txBody>
                    <a:bodyPr/>
                    <a:lstStyle/>
                    <a:p>
                      <a:pPr algn="ctr"/>
                      <a:r>
                        <a:rPr lang="en-GB" sz="1500" dirty="0">
                          <a:solidFill>
                            <a:schemeClr val="tx2"/>
                          </a:solidFill>
                          <a:effectLst/>
                          <a:latin typeface="+mn-lt"/>
                          <a:ea typeface="Corbel" panose="020B0503020204020204" pitchFamily="34" charset="0"/>
                          <a:cs typeface="Tahoma" panose="020B0604030504040204" pitchFamily="34" charset="0"/>
                        </a:rPr>
                        <a:t>Symbol</a:t>
                      </a:r>
                    </a:p>
                  </a:txBody>
                  <a:tcPr marL="68580" marR="68580" marT="0" marB="0"/>
                </a:tc>
                <a:tc>
                  <a:txBody>
                    <a:bodyPr/>
                    <a:lstStyle/>
                    <a:p>
                      <a:r>
                        <a:rPr lang="en-GB" sz="1500" dirty="0">
                          <a:solidFill>
                            <a:schemeClr val="tx2"/>
                          </a:solidFill>
                          <a:effectLst/>
                          <a:latin typeface="+mn-lt"/>
                          <a:ea typeface="Corbel" panose="020B0503020204020204" pitchFamily="34" charset="0"/>
                          <a:cs typeface="Tahoma" panose="020B0604030504040204" pitchFamily="34" charset="0"/>
                        </a:rPr>
                        <a:t>Polymer name</a:t>
                      </a:r>
                    </a:p>
                  </a:txBody>
                  <a:tcPr marL="68580" marR="68580" marT="0" marB="0"/>
                </a:tc>
                <a:tc>
                  <a:txBody>
                    <a:bodyPr/>
                    <a:lstStyle/>
                    <a:p>
                      <a:r>
                        <a:rPr lang="en-GB" sz="1500">
                          <a:solidFill>
                            <a:schemeClr val="tx2"/>
                          </a:solidFill>
                          <a:effectLst/>
                          <a:latin typeface="+mn-lt"/>
                          <a:ea typeface="Corbel" panose="020B0503020204020204" pitchFamily="34" charset="0"/>
                          <a:cs typeface="Tahoma" panose="020B0604030504040204" pitchFamily="34" charset="0"/>
                        </a:rPr>
                        <a:t>Application</a:t>
                      </a:r>
                    </a:p>
                  </a:txBody>
                  <a:tcPr marL="68580" marR="68580" marT="0" marB="0"/>
                </a:tc>
                <a:tc>
                  <a:txBody>
                    <a:bodyPr/>
                    <a:lstStyle/>
                    <a:p>
                      <a:r>
                        <a:rPr lang="en-GB" sz="1500" dirty="0">
                          <a:solidFill>
                            <a:schemeClr val="tx2"/>
                          </a:solidFill>
                          <a:effectLst/>
                          <a:latin typeface="+mn-lt"/>
                          <a:ea typeface="Corbel" panose="020B0503020204020204" pitchFamily="34" charset="0"/>
                          <a:cs typeface="Tahoma" panose="020B0604030504040204" pitchFamily="34" charset="0"/>
                        </a:rPr>
                        <a:t>Density, g/cm</a:t>
                      </a:r>
                      <a:r>
                        <a:rPr lang="en-GB" sz="1500" baseline="30000" dirty="0">
                          <a:solidFill>
                            <a:schemeClr val="tx2"/>
                          </a:solidFill>
                          <a:effectLst/>
                          <a:latin typeface="+mn-lt"/>
                          <a:ea typeface="Corbel" panose="020B0503020204020204" pitchFamily="34" charset="0"/>
                          <a:cs typeface="Tahoma" panose="020B0604030504040204" pitchFamily="34" charset="0"/>
                        </a:rPr>
                        <a:t>3</a:t>
                      </a:r>
                      <a:endParaRPr lang="en-GB" sz="1500" dirty="0">
                        <a:solidFill>
                          <a:schemeClr val="tx2"/>
                        </a:solidFill>
                        <a:effectLst/>
                        <a:latin typeface="+mn-lt"/>
                        <a:ea typeface="Corbel" panose="020B0503020204020204" pitchFamily="34" charset="0"/>
                        <a:cs typeface="Tahoma" panose="020B0604030504040204" pitchFamily="34" charset="0"/>
                      </a:endParaRPr>
                    </a:p>
                  </a:txBody>
                  <a:tcPr marL="68580" marR="68580" marT="0" marB="0"/>
                </a:tc>
                <a:extLst>
                  <a:ext uri="{0D108BD9-81ED-4DB2-BD59-A6C34878D82A}">
                    <a16:rowId xmlns:a16="http://schemas.microsoft.com/office/drawing/2014/main" val="1547607709"/>
                  </a:ext>
                </a:extLst>
              </a:tr>
              <a:tr h="450981">
                <a:tc>
                  <a:txBody>
                    <a:bodyPr/>
                    <a:lstStyle/>
                    <a:p>
                      <a:endParaRPr lang="en-GB" sz="1500" dirty="0">
                        <a:latin typeface="+mn-lt"/>
                      </a:endParaRPr>
                    </a:p>
                  </a:txBody>
                  <a:tcPr/>
                </a:tc>
                <a:tc>
                  <a:txBody>
                    <a:bodyPr/>
                    <a:lstStyle/>
                    <a:p>
                      <a:r>
                        <a:rPr lang="en-GB" sz="1500" dirty="0">
                          <a:effectLst/>
                          <a:latin typeface="+mn-lt"/>
                          <a:ea typeface="Corbel" panose="020B0503020204020204" pitchFamily="34" charset="0"/>
                          <a:cs typeface="Tahoma" panose="020B0604030504040204" pitchFamily="34" charset="0"/>
                        </a:rPr>
                        <a:t>Polyethylene terephthalate (PET)</a:t>
                      </a:r>
                    </a:p>
                  </a:txBody>
                  <a:tcPr marL="68580" marR="68580" marT="0" marB="0"/>
                </a:tc>
                <a:tc>
                  <a:txBody>
                    <a:bodyPr/>
                    <a:lstStyle/>
                    <a:p>
                      <a:r>
                        <a:rPr lang="en-GB" sz="1500">
                          <a:solidFill>
                            <a:srgbClr val="000000"/>
                          </a:solidFill>
                          <a:effectLst/>
                          <a:latin typeface="+mn-lt"/>
                          <a:ea typeface="Corbel" panose="020B0503020204020204" pitchFamily="34" charset="0"/>
                          <a:cs typeface="Tahoma" panose="020B0604030504040204" pitchFamily="34" charset="0"/>
                        </a:rPr>
                        <a:t>Polyester fibers, soft drink bottles, food containers, microfiber towels</a:t>
                      </a:r>
                      <a:endParaRPr lang="en-GB" sz="1500">
                        <a:effectLst/>
                        <a:latin typeface="+mn-lt"/>
                        <a:ea typeface="Corbel" panose="020B0503020204020204" pitchFamily="34" charset="0"/>
                        <a:cs typeface="Tahoma" panose="020B0604030504040204" pitchFamily="34" charset="0"/>
                      </a:endParaRPr>
                    </a:p>
                  </a:txBody>
                  <a:tcPr marL="68580" marR="68580" marT="0" marB="0"/>
                </a:tc>
                <a:tc>
                  <a:txBody>
                    <a:bodyPr/>
                    <a:lstStyle/>
                    <a:p>
                      <a:r>
                        <a:rPr lang="en-GB" sz="1500">
                          <a:solidFill>
                            <a:srgbClr val="000000"/>
                          </a:solidFill>
                          <a:effectLst/>
                          <a:latin typeface="+mn-lt"/>
                          <a:ea typeface="Corbel" panose="020B0503020204020204" pitchFamily="34" charset="0"/>
                          <a:cs typeface="Tahoma" panose="020B0604030504040204" pitchFamily="34" charset="0"/>
                        </a:rPr>
                        <a:t>1.38</a:t>
                      </a:r>
                      <a:endParaRPr lang="en-GB" sz="1500">
                        <a:effectLst/>
                        <a:latin typeface="+mn-lt"/>
                        <a:ea typeface="Corbel" panose="020B0503020204020204" pitchFamily="34" charset="0"/>
                        <a:cs typeface="Tahoma" panose="020B0604030504040204" pitchFamily="34" charset="0"/>
                      </a:endParaRPr>
                    </a:p>
                  </a:txBody>
                  <a:tcPr marL="68580" marR="68580" marT="0" marB="0"/>
                </a:tc>
                <a:extLst>
                  <a:ext uri="{0D108BD9-81ED-4DB2-BD59-A6C34878D82A}">
                    <a16:rowId xmlns:a16="http://schemas.microsoft.com/office/drawing/2014/main" val="225024567"/>
                  </a:ext>
                </a:extLst>
              </a:tr>
              <a:tr h="450981">
                <a:tc>
                  <a:txBody>
                    <a:bodyPr/>
                    <a:lstStyle/>
                    <a:p>
                      <a:endParaRPr lang="en-GB" sz="1500" dirty="0">
                        <a:latin typeface="+mn-lt"/>
                      </a:endParaRPr>
                    </a:p>
                  </a:txBody>
                  <a:tcPr/>
                </a:tc>
                <a:tc>
                  <a:txBody>
                    <a:bodyPr/>
                    <a:lstStyle/>
                    <a:p>
                      <a:r>
                        <a:rPr lang="en-GB" sz="1500">
                          <a:effectLst/>
                          <a:latin typeface="+mn-lt"/>
                          <a:ea typeface="Corbel" panose="020B0503020204020204" pitchFamily="34" charset="0"/>
                          <a:cs typeface="Tahoma" panose="020B0604030504040204" pitchFamily="34" charset="0"/>
                        </a:rPr>
                        <a:t>High-density polyethylene (HDPE or PEHD) </a:t>
                      </a:r>
                    </a:p>
                  </a:txBody>
                  <a:tcPr marL="68580" marR="68580" marT="0" marB="0"/>
                </a:tc>
                <a:tc>
                  <a:txBody>
                    <a:bodyPr/>
                    <a:lstStyle/>
                    <a:p>
                      <a:r>
                        <a:rPr lang="en-GB" sz="1500">
                          <a:effectLst/>
                          <a:latin typeface="+mn-lt"/>
                          <a:ea typeface="Corbel" panose="020B0503020204020204" pitchFamily="34" charset="0"/>
                          <a:cs typeface="Tahoma" panose="020B0604030504040204" pitchFamily="34" charset="0"/>
                        </a:rPr>
                        <a:t>Plastic bags, bottle caps, rubbish bins, oil cans, plastic lumber, toolboxes</a:t>
                      </a:r>
                    </a:p>
                  </a:txBody>
                  <a:tcPr marL="68580" marR="68580" marT="0" marB="0"/>
                </a:tc>
                <a:tc>
                  <a:txBody>
                    <a:bodyPr/>
                    <a:lstStyle/>
                    <a:p>
                      <a:r>
                        <a:rPr lang="en-GB" sz="1500" i="1" dirty="0">
                          <a:effectLst/>
                          <a:latin typeface="+mn-lt"/>
                          <a:ea typeface="Corbel" panose="020B0503020204020204" pitchFamily="34" charset="0"/>
                          <a:cs typeface="Tahoma" panose="020B0604030504040204" pitchFamily="34" charset="0"/>
                        </a:rPr>
                        <a:t>0.94</a:t>
                      </a:r>
                    </a:p>
                  </a:txBody>
                  <a:tcPr marL="68580" marR="68580" marT="0" marB="0"/>
                </a:tc>
                <a:extLst>
                  <a:ext uri="{0D108BD9-81ED-4DB2-BD59-A6C34878D82A}">
                    <a16:rowId xmlns:a16="http://schemas.microsoft.com/office/drawing/2014/main" val="2850511037"/>
                  </a:ext>
                </a:extLst>
              </a:tr>
              <a:tr h="450981">
                <a:tc>
                  <a:txBody>
                    <a:bodyPr/>
                    <a:lstStyle/>
                    <a:p>
                      <a:endParaRPr lang="en-GB" sz="1500">
                        <a:latin typeface="+mn-lt"/>
                      </a:endParaRPr>
                    </a:p>
                  </a:txBody>
                  <a:tcPr/>
                </a:tc>
                <a:tc>
                  <a:txBody>
                    <a:bodyPr/>
                    <a:lstStyle/>
                    <a:p>
                      <a:r>
                        <a:rPr lang="en-GB" sz="1500">
                          <a:solidFill>
                            <a:srgbClr val="000000"/>
                          </a:solidFill>
                          <a:effectLst/>
                          <a:latin typeface="+mn-lt"/>
                          <a:ea typeface="Corbel" panose="020B0503020204020204" pitchFamily="34" charset="0"/>
                          <a:cs typeface="Tahoma" panose="020B0604030504040204" pitchFamily="34" charset="0"/>
                        </a:rPr>
                        <a:t>Polyvinyl chloride (PVC) </a:t>
                      </a:r>
                      <a:endParaRPr lang="en-GB" sz="1500">
                        <a:effectLst/>
                        <a:latin typeface="+mn-lt"/>
                        <a:ea typeface="Corbel" panose="020B0503020204020204" pitchFamily="34" charset="0"/>
                        <a:cs typeface="Tahoma" panose="020B0604030504040204" pitchFamily="34" charset="0"/>
                      </a:endParaRPr>
                    </a:p>
                  </a:txBody>
                  <a:tcPr marL="68580" marR="68580" marT="0" marB="0"/>
                </a:tc>
                <a:tc>
                  <a:txBody>
                    <a:bodyPr/>
                    <a:lstStyle/>
                    <a:p>
                      <a:r>
                        <a:rPr lang="en-GB" sz="1500">
                          <a:solidFill>
                            <a:srgbClr val="000000"/>
                          </a:solidFill>
                          <a:effectLst/>
                          <a:latin typeface="+mn-lt"/>
                          <a:ea typeface="Corbel" panose="020B0503020204020204" pitchFamily="34" charset="0"/>
                          <a:cs typeface="Tahoma" panose="020B0604030504040204" pitchFamily="34" charset="0"/>
                        </a:rPr>
                        <a:t>Window frames, plumbing pipes, flooring, bottles for chemicals</a:t>
                      </a:r>
                      <a:endParaRPr lang="en-GB" sz="1500">
                        <a:effectLst/>
                        <a:latin typeface="+mn-lt"/>
                        <a:ea typeface="Corbel" panose="020B0503020204020204" pitchFamily="34" charset="0"/>
                        <a:cs typeface="Tahoma" panose="020B0604030504040204" pitchFamily="34" charset="0"/>
                      </a:endParaRPr>
                    </a:p>
                  </a:txBody>
                  <a:tcPr marL="68580" marR="68580" marT="0" marB="0"/>
                </a:tc>
                <a:tc>
                  <a:txBody>
                    <a:bodyPr/>
                    <a:lstStyle/>
                    <a:p>
                      <a:r>
                        <a:rPr lang="en-GB" sz="1500">
                          <a:solidFill>
                            <a:srgbClr val="000000"/>
                          </a:solidFill>
                          <a:effectLst/>
                          <a:latin typeface="+mn-lt"/>
                          <a:ea typeface="Corbel" panose="020B0503020204020204" pitchFamily="34" charset="0"/>
                          <a:cs typeface="Tahoma" panose="020B0604030504040204" pitchFamily="34" charset="0"/>
                        </a:rPr>
                        <a:t>1.30-1.45</a:t>
                      </a:r>
                      <a:endParaRPr lang="en-GB" sz="1500">
                        <a:effectLst/>
                        <a:latin typeface="+mn-lt"/>
                        <a:ea typeface="Corbel" panose="020B0503020204020204" pitchFamily="34" charset="0"/>
                        <a:cs typeface="Tahoma" panose="020B0604030504040204" pitchFamily="34" charset="0"/>
                      </a:endParaRPr>
                    </a:p>
                  </a:txBody>
                  <a:tcPr marL="68580" marR="68580" marT="0" marB="0"/>
                </a:tc>
                <a:extLst>
                  <a:ext uri="{0D108BD9-81ED-4DB2-BD59-A6C34878D82A}">
                    <a16:rowId xmlns:a16="http://schemas.microsoft.com/office/drawing/2014/main" val="1690016777"/>
                  </a:ext>
                </a:extLst>
              </a:tr>
              <a:tr h="676471">
                <a:tc>
                  <a:txBody>
                    <a:bodyPr/>
                    <a:lstStyle/>
                    <a:p>
                      <a:endParaRPr lang="en-GB" sz="1500" dirty="0">
                        <a:latin typeface="+mn-lt"/>
                      </a:endParaRPr>
                    </a:p>
                  </a:txBody>
                  <a:tcPr/>
                </a:tc>
                <a:tc>
                  <a:txBody>
                    <a:bodyPr/>
                    <a:lstStyle/>
                    <a:p>
                      <a:r>
                        <a:rPr lang="en-GB" sz="1500">
                          <a:effectLst/>
                          <a:latin typeface="+mn-lt"/>
                          <a:ea typeface="Corbel" panose="020B0503020204020204" pitchFamily="34" charset="0"/>
                          <a:cs typeface="Tahoma" panose="020B0604030504040204" pitchFamily="34" charset="0"/>
                        </a:rPr>
                        <a:t>Low-density polyethylene (PE)</a:t>
                      </a:r>
                    </a:p>
                  </a:txBody>
                  <a:tcPr marL="68580" marR="68580" marT="0" marB="0"/>
                </a:tc>
                <a:tc>
                  <a:txBody>
                    <a:bodyPr/>
                    <a:lstStyle/>
                    <a:p>
                      <a:r>
                        <a:rPr lang="en-GB" sz="1500">
                          <a:effectLst/>
                          <a:latin typeface="+mn-lt"/>
                          <a:ea typeface="Corbel" panose="020B0503020204020204" pitchFamily="34" charset="0"/>
                          <a:cs typeface="Tahoma" panose="020B0604030504040204" pitchFamily="34" charset="0"/>
                        </a:rPr>
                        <a:t>Plastic bags, buckets, cutting boards, squeeze bottles (for ketchup, mayonnaise, etc.)</a:t>
                      </a:r>
                    </a:p>
                  </a:txBody>
                  <a:tcPr marL="68580" marR="68580" marT="0" marB="0"/>
                </a:tc>
                <a:tc>
                  <a:txBody>
                    <a:bodyPr/>
                    <a:lstStyle/>
                    <a:p>
                      <a:r>
                        <a:rPr lang="en-GB" sz="1500" i="1" dirty="0">
                          <a:effectLst/>
                          <a:latin typeface="+mn-lt"/>
                          <a:ea typeface="Corbel" panose="020B0503020204020204" pitchFamily="34" charset="0"/>
                          <a:cs typeface="Tahoma" panose="020B0604030504040204" pitchFamily="34" charset="0"/>
                        </a:rPr>
                        <a:t>0.917-930</a:t>
                      </a:r>
                    </a:p>
                  </a:txBody>
                  <a:tcPr marL="68580" marR="68580" marT="0" marB="0"/>
                </a:tc>
                <a:extLst>
                  <a:ext uri="{0D108BD9-81ED-4DB2-BD59-A6C34878D82A}">
                    <a16:rowId xmlns:a16="http://schemas.microsoft.com/office/drawing/2014/main" val="3118806020"/>
                  </a:ext>
                </a:extLst>
              </a:tr>
              <a:tr h="676471">
                <a:tc>
                  <a:txBody>
                    <a:bodyPr/>
                    <a:lstStyle/>
                    <a:p>
                      <a:endParaRPr lang="en-GB" sz="1500" dirty="0">
                        <a:latin typeface="+mn-lt"/>
                      </a:endParaRPr>
                    </a:p>
                  </a:txBody>
                  <a:tcPr/>
                </a:tc>
                <a:tc>
                  <a:txBody>
                    <a:bodyPr/>
                    <a:lstStyle/>
                    <a:p>
                      <a:r>
                        <a:rPr lang="en-GB" sz="1500">
                          <a:effectLst/>
                          <a:latin typeface="+mn-lt"/>
                          <a:ea typeface="Corbel" panose="020B0503020204020204" pitchFamily="34" charset="0"/>
                          <a:cs typeface="Tahoma" panose="020B0604030504040204" pitchFamily="34" charset="0"/>
                        </a:rPr>
                        <a:t>Polypropylene (PP)</a:t>
                      </a:r>
                    </a:p>
                  </a:txBody>
                  <a:tcPr marL="68580" marR="68580" marT="0" marB="0"/>
                </a:tc>
                <a:tc>
                  <a:txBody>
                    <a:bodyPr/>
                    <a:lstStyle/>
                    <a:p>
                      <a:r>
                        <a:rPr lang="en-GB" sz="1500">
                          <a:effectLst/>
                          <a:latin typeface="+mn-lt"/>
                          <a:ea typeface="Corbel" panose="020B0503020204020204" pitchFamily="34" charset="0"/>
                          <a:cs typeface="Tahoma" panose="020B0604030504040204" pitchFamily="34" charset="0"/>
                        </a:rPr>
                        <a:t>Flower pots, bumpers, industrial fibers, ropes, food containers for microwave oven, DVD cases</a:t>
                      </a:r>
                    </a:p>
                  </a:txBody>
                  <a:tcPr marL="68580" marR="68580" marT="0" marB="0"/>
                </a:tc>
                <a:tc>
                  <a:txBody>
                    <a:bodyPr/>
                    <a:lstStyle/>
                    <a:p>
                      <a:r>
                        <a:rPr lang="en-GB" sz="1500" i="1" dirty="0">
                          <a:effectLst/>
                          <a:latin typeface="+mn-lt"/>
                          <a:ea typeface="Corbel" panose="020B0503020204020204" pitchFamily="34" charset="0"/>
                          <a:cs typeface="Tahoma" panose="020B0604030504040204" pitchFamily="34" charset="0"/>
                        </a:rPr>
                        <a:t>0.895-0.92</a:t>
                      </a:r>
                    </a:p>
                  </a:txBody>
                  <a:tcPr marL="68580" marR="68580" marT="0" marB="0"/>
                </a:tc>
                <a:extLst>
                  <a:ext uri="{0D108BD9-81ED-4DB2-BD59-A6C34878D82A}">
                    <a16:rowId xmlns:a16="http://schemas.microsoft.com/office/drawing/2014/main" val="2153484285"/>
                  </a:ext>
                </a:extLst>
              </a:tr>
              <a:tr h="703595">
                <a:tc>
                  <a:txBody>
                    <a:bodyPr/>
                    <a:lstStyle/>
                    <a:p>
                      <a:endParaRPr lang="en-GB" sz="1500" dirty="0">
                        <a:latin typeface="+mn-lt"/>
                      </a:endParaRPr>
                    </a:p>
                  </a:txBody>
                  <a:tcPr/>
                </a:tc>
                <a:tc>
                  <a:txBody>
                    <a:bodyPr/>
                    <a:lstStyle/>
                    <a:p>
                      <a:r>
                        <a:rPr lang="en-GB" sz="1500" dirty="0">
                          <a:effectLst/>
                          <a:latin typeface="+mn-lt"/>
                          <a:ea typeface="Corbel" panose="020B0503020204020204" pitchFamily="34" charset="0"/>
                          <a:cs typeface="Tahoma" panose="020B0604030504040204" pitchFamily="34" charset="0"/>
                        </a:rPr>
                        <a:t>Polystyrene (PS)</a:t>
                      </a:r>
                    </a:p>
                  </a:txBody>
                  <a:tcPr marL="68580" marR="68580" marT="0" marB="0"/>
                </a:tc>
                <a:tc>
                  <a:txBody>
                    <a:bodyPr/>
                    <a:lstStyle/>
                    <a:p>
                      <a:r>
                        <a:rPr lang="en-GB" sz="1500" dirty="0">
                          <a:effectLst/>
                          <a:latin typeface="+mn-lt"/>
                          <a:ea typeface="Corbel" panose="020B0503020204020204" pitchFamily="34" charset="0"/>
                          <a:cs typeface="Tahoma" panose="020B0604030504040204" pitchFamily="34" charset="0"/>
                        </a:rPr>
                        <a:t>Toys, beverage/food containers (e.g. yoghurt); </a:t>
                      </a:r>
                    </a:p>
                    <a:p>
                      <a:r>
                        <a:rPr lang="en-GB" sz="1500" dirty="0">
                          <a:effectLst/>
                          <a:latin typeface="+mn-lt"/>
                          <a:ea typeface="Corbel" panose="020B0503020204020204" pitchFamily="34" charset="0"/>
                          <a:cs typeface="Tahoma" panose="020B0604030504040204" pitchFamily="34" charset="0"/>
                        </a:rPr>
                        <a:t>EPS, XPS: food containers, packaging, building insulation</a:t>
                      </a:r>
                    </a:p>
                  </a:txBody>
                  <a:tcPr marL="68580" marR="68580" marT="0" marB="0"/>
                </a:tc>
                <a:tc>
                  <a:txBody>
                    <a:bodyPr/>
                    <a:lstStyle/>
                    <a:p>
                      <a:r>
                        <a:rPr lang="en-GB" sz="1500" i="1" dirty="0">
                          <a:effectLst/>
                          <a:latin typeface="+mn-lt"/>
                          <a:ea typeface="Corbel" panose="020B0503020204020204" pitchFamily="34" charset="0"/>
                          <a:cs typeface="Tahoma" panose="020B0604030504040204" pitchFamily="34" charset="0"/>
                        </a:rPr>
                        <a:t>0.96-1.05</a:t>
                      </a:r>
                    </a:p>
                    <a:p>
                      <a:r>
                        <a:rPr lang="en-GB" sz="1500" i="1" dirty="0">
                          <a:effectLst/>
                          <a:latin typeface="+mn-lt"/>
                          <a:ea typeface="Corbel" panose="020B0503020204020204" pitchFamily="34" charset="0"/>
                          <a:cs typeface="Tahoma" panose="020B0604030504040204" pitchFamily="34" charset="0"/>
                        </a:rPr>
                        <a:t>0.016-0.64</a:t>
                      </a:r>
                    </a:p>
                  </a:txBody>
                  <a:tcPr marL="68580" marR="68580" marT="0" marB="0"/>
                </a:tc>
                <a:extLst>
                  <a:ext uri="{0D108BD9-81ED-4DB2-BD59-A6C34878D82A}">
                    <a16:rowId xmlns:a16="http://schemas.microsoft.com/office/drawing/2014/main" val="905956728"/>
                  </a:ext>
                </a:extLst>
              </a:tr>
              <a:tr h="901962">
                <a:tc>
                  <a:txBody>
                    <a:bodyPr/>
                    <a:lstStyle/>
                    <a:p>
                      <a:endParaRPr lang="en-GB" sz="1500" dirty="0">
                        <a:latin typeface="+mn-lt"/>
                      </a:endParaRPr>
                    </a:p>
                  </a:txBody>
                  <a:tcPr/>
                </a:tc>
                <a:tc>
                  <a:txBody>
                    <a:bodyPr/>
                    <a:lstStyle/>
                    <a:p>
                      <a:r>
                        <a:rPr lang="en-GB" sz="1500" dirty="0">
                          <a:solidFill>
                            <a:srgbClr val="000000"/>
                          </a:solidFill>
                          <a:effectLst/>
                          <a:latin typeface="+mn-lt"/>
                          <a:ea typeface="Corbel" panose="020B0503020204020204" pitchFamily="34" charset="0"/>
                          <a:cs typeface="Tahoma" panose="020B0604030504040204" pitchFamily="34" charset="0"/>
                        </a:rPr>
                        <a:t>Other plastics: nylon, acrylic, </a:t>
                      </a:r>
                    </a:p>
                    <a:p>
                      <a:r>
                        <a:rPr lang="en-GB" sz="1500" dirty="0">
                          <a:solidFill>
                            <a:srgbClr val="000000"/>
                          </a:solidFill>
                          <a:effectLst/>
                          <a:latin typeface="+mn-lt"/>
                          <a:ea typeface="Corbel" panose="020B0503020204020204" pitchFamily="34" charset="0"/>
                          <a:cs typeface="Tahoma" panose="020B0604030504040204" pitchFamily="34" charset="0"/>
                        </a:rPr>
                        <a:t>polycarbonate, </a:t>
                      </a:r>
                    </a:p>
                    <a:p>
                      <a:r>
                        <a:rPr lang="en-GB" sz="1500" dirty="0">
                          <a:solidFill>
                            <a:srgbClr val="000000"/>
                          </a:solidFill>
                          <a:effectLst/>
                          <a:latin typeface="+mn-lt"/>
                          <a:ea typeface="Corbel" panose="020B0503020204020204" pitchFamily="34" charset="0"/>
                          <a:cs typeface="Tahoma" panose="020B0604030504040204" pitchFamily="34" charset="0"/>
                        </a:rPr>
                        <a:t>polylactic acid </a:t>
                      </a:r>
                      <a:endParaRPr lang="en-GB" sz="1500" dirty="0">
                        <a:effectLst/>
                        <a:latin typeface="+mn-lt"/>
                        <a:ea typeface="Corbel" panose="020B0503020204020204" pitchFamily="34" charset="0"/>
                        <a:cs typeface="Tahoma" panose="020B0604030504040204" pitchFamily="34" charset="0"/>
                      </a:endParaRPr>
                    </a:p>
                  </a:txBody>
                  <a:tcPr marL="68580" marR="68580" marT="0" marB="0"/>
                </a:tc>
                <a:tc>
                  <a:txBody>
                    <a:bodyPr/>
                    <a:lstStyle/>
                    <a:p>
                      <a:r>
                        <a:rPr lang="en-GB" sz="1500">
                          <a:solidFill>
                            <a:srgbClr val="000000"/>
                          </a:solidFill>
                          <a:effectLst/>
                          <a:latin typeface="+mn-lt"/>
                          <a:ea typeface="Corbel" panose="020B0503020204020204" pitchFamily="34" charset="0"/>
                          <a:cs typeface="Tahoma" panose="020B0604030504040204" pitchFamily="34" charset="0"/>
                        </a:rPr>
                        <a:t>Various applications in consumer goods and industry</a:t>
                      </a:r>
                      <a:endParaRPr lang="en-GB" sz="1500">
                        <a:effectLst/>
                        <a:latin typeface="+mn-lt"/>
                        <a:ea typeface="Corbel" panose="020B0503020204020204" pitchFamily="34" charset="0"/>
                        <a:cs typeface="Tahoma" panose="020B0604030504040204" pitchFamily="34" charset="0"/>
                      </a:endParaRPr>
                    </a:p>
                  </a:txBody>
                  <a:tcPr marL="68580" marR="68580" marT="0" marB="0"/>
                </a:tc>
                <a:tc>
                  <a:txBody>
                    <a:bodyPr/>
                    <a:lstStyle/>
                    <a:p>
                      <a:r>
                        <a:rPr lang="en-GB" sz="1500" dirty="0">
                          <a:solidFill>
                            <a:srgbClr val="000000"/>
                          </a:solidFill>
                          <a:effectLst/>
                          <a:latin typeface="+mn-lt"/>
                          <a:ea typeface="Corbel" panose="020B0503020204020204" pitchFamily="34" charset="0"/>
                          <a:cs typeface="Tahoma" panose="020B0604030504040204" pitchFamily="34" charset="0"/>
                        </a:rPr>
                        <a:t>1.15</a:t>
                      </a:r>
                      <a:endParaRPr lang="en-GB" sz="1500" dirty="0">
                        <a:effectLst/>
                        <a:latin typeface="+mn-lt"/>
                        <a:ea typeface="Corbel" panose="020B0503020204020204" pitchFamily="34" charset="0"/>
                        <a:cs typeface="Tahoma" panose="020B0604030504040204" pitchFamily="34" charset="0"/>
                      </a:endParaRPr>
                    </a:p>
                    <a:p>
                      <a:r>
                        <a:rPr lang="en-GB" sz="1500" dirty="0">
                          <a:solidFill>
                            <a:srgbClr val="000000"/>
                          </a:solidFill>
                          <a:effectLst/>
                          <a:latin typeface="+mn-lt"/>
                          <a:ea typeface="Corbel" panose="020B0503020204020204" pitchFamily="34" charset="0"/>
                          <a:cs typeface="Tahoma" panose="020B0604030504040204" pitchFamily="34" charset="0"/>
                        </a:rPr>
                        <a:t>1.18</a:t>
                      </a:r>
                      <a:endParaRPr lang="en-GB" sz="1500" dirty="0">
                        <a:effectLst/>
                        <a:latin typeface="+mn-lt"/>
                        <a:ea typeface="Corbel" panose="020B0503020204020204" pitchFamily="34" charset="0"/>
                        <a:cs typeface="Tahoma" panose="020B0604030504040204" pitchFamily="34" charset="0"/>
                      </a:endParaRPr>
                    </a:p>
                    <a:p>
                      <a:r>
                        <a:rPr lang="en-GB" sz="1500" dirty="0">
                          <a:solidFill>
                            <a:srgbClr val="000000"/>
                          </a:solidFill>
                          <a:effectLst/>
                          <a:latin typeface="+mn-lt"/>
                          <a:ea typeface="Corbel" panose="020B0503020204020204" pitchFamily="34" charset="0"/>
                          <a:cs typeface="Tahoma" panose="020B0604030504040204" pitchFamily="34" charset="0"/>
                        </a:rPr>
                        <a:t>1.20-1.22</a:t>
                      </a:r>
                      <a:endParaRPr lang="en-GB" sz="1500" dirty="0">
                        <a:effectLst/>
                        <a:latin typeface="+mn-lt"/>
                        <a:ea typeface="Corbel" panose="020B0503020204020204" pitchFamily="34" charset="0"/>
                        <a:cs typeface="Tahoma" panose="020B0604030504040204" pitchFamily="34" charset="0"/>
                      </a:endParaRPr>
                    </a:p>
                    <a:p>
                      <a:r>
                        <a:rPr lang="en-GB" sz="1500" dirty="0">
                          <a:solidFill>
                            <a:srgbClr val="000000"/>
                          </a:solidFill>
                          <a:effectLst/>
                          <a:latin typeface="+mn-lt"/>
                          <a:ea typeface="Corbel" panose="020B0503020204020204" pitchFamily="34" charset="0"/>
                          <a:cs typeface="Tahoma" panose="020B0604030504040204" pitchFamily="34" charset="0"/>
                        </a:rPr>
                        <a:t>1.21-1.43</a:t>
                      </a:r>
                      <a:endParaRPr lang="en-GB" sz="1500" dirty="0">
                        <a:effectLst/>
                        <a:latin typeface="+mn-lt"/>
                        <a:ea typeface="Corbel" panose="020B0503020204020204" pitchFamily="34" charset="0"/>
                        <a:cs typeface="Tahoma" panose="020B0604030504040204" pitchFamily="34" charset="0"/>
                      </a:endParaRPr>
                    </a:p>
                  </a:txBody>
                  <a:tcPr marL="68580" marR="68580" marT="0" marB="0"/>
                </a:tc>
                <a:extLst>
                  <a:ext uri="{0D108BD9-81ED-4DB2-BD59-A6C34878D82A}">
                    <a16:rowId xmlns:a16="http://schemas.microsoft.com/office/drawing/2014/main" val="899423440"/>
                  </a:ext>
                </a:extLst>
              </a:tr>
              <a:tr h="450981">
                <a:tc>
                  <a:txBody>
                    <a:bodyPr/>
                    <a:lstStyle/>
                    <a:p>
                      <a:endParaRPr lang="en-GB" sz="1500" dirty="0">
                        <a:latin typeface="+mn-lt"/>
                      </a:endParaRPr>
                    </a:p>
                  </a:txBody>
                  <a:tcPr/>
                </a:tc>
                <a:tc>
                  <a:txBody>
                    <a:bodyPr/>
                    <a:lstStyle/>
                    <a:p>
                      <a:r>
                        <a:rPr lang="en-GB" sz="1500" dirty="0">
                          <a:solidFill>
                            <a:srgbClr val="000000"/>
                          </a:solidFill>
                          <a:effectLst/>
                          <a:latin typeface="+mn-lt"/>
                          <a:ea typeface="Corbel" panose="020B0503020204020204" pitchFamily="34" charset="0"/>
                          <a:cs typeface="Tahoma" panose="020B0604030504040204" pitchFamily="34" charset="0"/>
                        </a:rPr>
                        <a:t>Acrylonitrile butadiene styrene (ABS)</a:t>
                      </a:r>
                      <a:endParaRPr lang="en-GB" sz="1500" dirty="0">
                        <a:effectLst/>
                        <a:latin typeface="+mn-lt"/>
                        <a:ea typeface="Corbel" panose="020B0503020204020204" pitchFamily="34" charset="0"/>
                        <a:cs typeface="Tahoma" panose="020B0604030504040204" pitchFamily="34" charset="0"/>
                      </a:endParaRPr>
                    </a:p>
                  </a:txBody>
                  <a:tcPr marL="68580" marR="68580" marT="0" marB="0"/>
                </a:tc>
                <a:tc>
                  <a:txBody>
                    <a:bodyPr/>
                    <a:lstStyle/>
                    <a:p>
                      <a:r>
                        <a:rPr lang="en-GB" sz="1500" dirty="0">
                          <a:solidFill>
                            <a:srgbClr val="000000"/>
                          </a:solidFill>
                          <a:effectLst/>
                          <a:latin typeface="+mn-lt"/>
                          <a:ea typeface="Corbel" panose="020B0503020204020204" pitchFamily="34" charset="0"/>
                          <a:cs typeface="Tahoma" panose="020B0604030504040204" pitchFamily="34" charset="0"/>
                        </a:rPr>
                        <a:t>Computer plastic, TV cases, phones, coffee machines, car parts, Lego bricks</a:t>
                      </a:r>
                      <a:endParaRPr lang="en-GB" sz="1500" dirty="0">
                        <a:effectLst/>
                        <a:latin typeface="+mn-lt"/>
                        <a:ea typeface="Corbel" panose="020B0503020204020204" pitchFamily="34" charset="0"/>
                        <a:cs typeface="Tahoma" panose="020B0604030504040204" pitchFamily="34" charset="0"/>
                      </a:endParaRPr>
                    </a:p>
                  </a:txBody>
                  <a:tcPr marL="68580" marR="68580" marT="0" marB="0"/>
                </a:tc>
                <a:tc>
                  <a:txBody>
                    <a:bodyPr/>
                    <a:lstStyle/>
                    <a:p>
                      <a:r>
                        <a:rPr lang="en-GB" sz="1500" dirty="0">
                          <a:solidFill>
                            <a:srgbClr val="000000"/>
                          </a:solidFill>
                          <a:effectLst/>
                          <a:latin typeface="+mn-lt"/>
                          <a:ea typeface="Corbel" panose="020B0503020204020204" pitchFamily="34" charset="0"/>
                          <a:cs typeface="Tahoma" panose="020B0604030504040204" pitchFamily="34" charset="0"/>
                        </a:rPr>
                        <a:t>1.06-1.08</a:t>
                      </a:r>
                      <a:endParaRPr lang="en-GB" sz="1500" dirty="0">
                        <a:effectLst/>
                        <a:latin typeface="+mn-lt"/>
                        <a:ea typeface="Corbel" panose="020B0503020204020204" pitchFamily="34" charset="0"/>
                        <a:cs typeface="Tahoma" panose="020B0604030504040204" pitchFamily="34" charset="0"/>
                      </a:endParaRPr>
                    </a:p>
                  </a:txBody>
                  <a:tcPr marL="68580" marR="68580" marT="0" marB="0"/>
                </a:tc>
                <a:extLst>
                  <a:ext uri="{0D108BD9-81ED-4DB2-BD59-A6C34878D82A}">
                    <a16:rowId xmlns:a16="http://schemas.microsoft.com/office/drawing/2014/main" val="182683534"/>
                  </a:ext>
                </a:extLst>
              </a:tr>
            </a:tbl>
          </a:graphicData>
        </a:graphic>
      </p:graphicFrame>
      <p:pic>
        <p:nvPicPr>
          <p:cNvPr id="5" name="Picture 4">
            <a:extLst>
              <a:ext uri="{FF2B5EF4-FFF2-40B4-BE49-F238E27FC236}">
                <a16:creationId xmlns:a16="http://schemas.microsoft.com/office/drawing/2014/main" id="{304E4111-2C8B-4D2D-B4B2-86EDA653D12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5408" y="2039400"/>
            <a:ext cx="428625" cy="514350"/>
          </a:xfrm>
          <a:prstGeom prst="rect">
            <a:avLst/>
          </a:prstGeom>
          <a:noFill/>
          <a:ln>
            <a:noFill/>
          </a:ln>
        </p:spPr>
      </p:pic>
      <p:pic>
        <p:nvPicPr>
          <p:cNvPr id="6" name="Picture 5">
            <a:extLst>
              <a:ext uri="{FF2B5EF4-FFF2-40B4-BE49-F238E27FC236}">
                <a16:creationId xmlns:a16="http://schemas.microsoft.com/office/drawing/2014/main" id="{DBB906B3-C2B7-4CE0-A9A1-EE96F1F7945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5408" y="2507665"/>
            <a:ext cx="428625" cy="514350"/>
          </a:xfrm>
          <a:prstGeom prst="rect">
            <a:avLst/>
          </a:prstGeom>
          <a:noFill/>
          <a:ln>
            <a:noFill/>
          </a:ln>
        </p:spPr>
      </p:pic>
      <p:pic>
        <p:nvPicPr>
          <p:cNvPr id="7" name="Picture 6">
            <a:extLst>
              <a:ext uri="{FF2B5EF4-FFF2-40B4-BE49-F238E27FC236}">
                <a16:creationId xmlns:a16="http://schemas.microsoft.com/office/drawing/2014/main" id="{36DAFEFB-36D7-4FEA-B7B3-0DCCF59A431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5409" y="2945950"/>
            <a:ext cx="428625" cy="514350"/>
          </a:xfrm>
          <a:prstGeom prst="rect">
            <a:avLst/>
          </a:prstGeom>
          <a:noFill/>
          <a:ln>
            <a:noFill/>
          </a:ln>
        </p:spPr>
      </p:pic>
      <p:pic>
        <p:nvPicPr>
          <p:cNvPr id="8" name="Picture 7">
            <a:extLst>
              <a:ext uri="{FF2B5EF4-FFF2-40B4-BE49-F238E27FC236}">
                <a16:creationId xmlns:a16="http://schemas.microsoft.com/office/drawing/2014/main" id="{D8D7EF9C-61C7-402A-8730-D98B752636D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41277" y="3483081"/>
            <a:ext cx="428625" cy="514350"/>
          </a:xfrm>
          <a:prstGeom prst="rect">
            <a:avLst/>
          </a:prstGeom>
          <a:noFill/>
          <a:ln>
            <a:noFill/>
          </a:ln>
        </p:spPr>
      </p:pic>
      <p:pic>
        <p:nvPicPr>
          <p:cNvPr id="9" name="Picture 8">
            <a:extLst>
              <a:ext uri="{FF2B5EF4-FFF2-40B4-BE49-F238E27FC236}">
                <a16:creationId xmlns:a16="http://schemas.microsoft.com/office/drawing/2014/main" id="{38245E35-85A4-4800-9CEF-99CD41241E1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5406" y="4149359"/>
            <a:ext cx="428625" cy="514350"/>
          </a:xfrm>
          <a:prstGeom prst="rect">
            <a:avLst/>
          </a:prstGeom>
          <a:noFill/>
          <a:ln>
            <a:noFill/>
          </a:ln>
        </p:spPr>
      </p:pic>
      <p:pic>
        <p:nvPicPr>
          <p:cNvPr id="10" name="Picture 9">
            <a:extLst>
              <a:ext uri="{FF2B5EF4-FFF2-40B4-BE49-F238E27FC236}">
                <a16:creationId xmlns:a16="http://schemas.microsoft.com/office/drawing/2014/main" id="{B3C3249D-C0CB-4D2E-921B-8A8B2ABB089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41277" y="5579801"/>
            <a:ext cx="428625" cy="514350"/>
          </a:xfrm>
          <a:prstGeom prst="rect">
            <a:avLst/>
          </a:prstGeom>
          <a:noFill/>
          <a:ln>
            <a:noFill/>
          </a:ln>
        </p:spPr>
      </p:pic>
      <p:pic>
        <p:nvPicPr>
          <p:cNvPr id="11" name="Picture 10">
            <a:extLst>
              <a:ext uri="{FF2B5EF4-FFF2-40B4-BE49-F238E27FC236}">
                <a16:creationId xmlns:a16="http://schemas.microsoft.com/office/drawing/2014/main" id="{A94C3C98-028F-4B0B-927F-31AF8C535C6E}"/>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25406" y="4815637"/>
            <a:ext cx="428625" cy="514350"/>
          </a:xfrm>
          <a:prstGeom prst="rect">
            <a:avLst/>
          </a:prstGeom>
          <a:noFill/>
          <a:ln>
            <a:noFill/>
          </a:ln>
        </p:spPr>
      </p:pic>
      <p:pic>
        <p:nvPicPr>
          <p:cNvPr id="13" name="Picture 12">
            <a:extLst>
              <a:ext uri="{FF2B5EF4-FFF2-40B4-BE49-F238E27FC236}">
                <a16:creationId xmlns:a16="http://schemas.microsoft.com/office/drawing/2014/main" id="{C04B1DC7-5C61-404C-825E-E56162901818}"/>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25407" y="6415975"/>
            <a:ext cx="428625" cy="428625"/>
          </a:xfrm>
          <a:prstGeom prst="rect">
            <a:avLst/>
          </a:prstGeom>
          <a:noFill/>
          <a:ln>
            <a:noFill/>
          </a:ln>
        </p:spPr>
      </p:pic>
    </p:spTree>
    <p:extLst>
      <p:ext uri="{BB962C8B-B14F-4D97-AF65-F5344CB8AC3E}">
        <p14:creationId xmlns:p14="http://schemas.microsoft.com/office/powerpoint/2010/main" val="33431371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E285D-6382-4B5A-948A-1D365E469DC7}"/>
              </a:ext>
            </a:extLst>
          </p:cNvPr>
          <p:cNvSpPr>
            <a:spLocks noGrp="1"/>
          </p:cNvSpPr>
          <p:nvPr>
            <p:ph type="title"/>
          </p:nvPr>
        </p:nvSpPr>
        <p:spPr/>
        <p:txBody>
          <a:bodyPr/>
          <a:lstStyle/>
          <a:p>
            <a:r>
              <a:rPr lang="en-US" dirty="0"/>
              <a:t>Distribution of plastics </a:t>
            </a:r>
            <a:br>
              <a:rPr lang="en-US" dirty="0"/>
            </a:br>
            <a:r>
              <a:rPr lang="en-US" dirty="0"/>
              <a:t>by natural processes</a:t>
            </a:r>
            <a:endParaRPr lang="en-GB" dirty="0"/>
          </a:p>
        </p:txBody>
      </p:sp>
      <p:sp>
        <p:nvSpPr>
          <p:cNvPr id="3" name="Content Placeholder 2">
            <a:extLst>
              <a:ext uri="{FF2B5EF4-FFF2-40B4-BE49-F238E27FC236}">
                <a16:creationId xmlns:a16="http://schemas.microsoft.com/office/drawing/2014/main" id="{68A5CA2A-E283-4FD9-B6A2-A41450CF2E2A}"/>
              </a:ext>
            </a:extLst>
          </p:cNvPr>
          <p:cNvSpPr>
            <a:spLocks noGrp="1"/>
          </p:cNvSpPr>
          <p:nvPr>
            <p:ph idx="1"/>
          </p:nvPr>
        </p:nvSpPr>
        <p:spPr>
          <a:xfrm>
            <a:off x="446088" y="2362200"/>
            <a:ext cx="8229600" cy="4391025"/>
          </a:xfrm>
        </p:spPr>
        <p:txBody>
          <a:bodyPr>
            <a:normAutofit fontScale="92500"/>
          </a:bodyPr>
          <a:lstStyle/>
          <a:p>
            <a:r>
              <a:rPr lang="en-GB" dirty="0"/>
              <a:t>Marine litter is transported by winds, waves and currents.</a:t>
            </a:r>
          </a:p>
          <a:p>
            <a:r>
              <a:rPr lang="en-GB" dirty="0"/>
              <a:t>Plastic pieces are broken to smaller fragments by waves and sunlight.</a:t>
            </a:r>
          </a:p>
          <a:p>
            <a:r>
              <a:rPr lang="en-GB" dirty="0"/>
              <a:t>Biological process also add to their dispersion:</a:t>
            </a:r>
          </a:p>
          <a:p>
            <a:pPr marL="857250" lvl="1" indent="-457200">
              <a:buFont typeface="Arial" panose="020B0604020202020204" pitchFamily="34" charset="0"/>
              <a:buChar char="•"/>
            </a:pPr>
            <a:r>
              <a:rPr lang="en-GB" dirty="0"/>
              <a:t>Accumulation of water organisms on the surface of floating litter</a:t>
            </a:r>
          </a:p>
          <a:p>
            <a:pPr marL="857250" lvl="1" indent="-457200">
              <a:buFont typeface="Arial" panose="020B0604020202020204" pitchFamily="34" charset="0"/>
              <a:buChar char="•"/>
            </a:pPr>
            <a:r>
              <a:rPr lang="en-GB" dirty="0"/>
              <a:t>Ingestion</a:t>
            </a:r>
          </a:p>
          <a:p>
            <a:pPr marL="857250" lvl="1" indent="-457200">
              <a:buFont typeface="Arial" panose="020B0604020202020204" pitchFamily="34" charset="0"/>
              <a:buChar char="•"/>
            </a:pPr>
            <a:r>
              <a:rPr lang="en-GB" dirty="0"/>
              <a:t>Burrowing of animals living on the sea bottom</a:t>
            </a:r>
          </a:p>
          <a:p>
            <a:endParaRPr lang="en-GB" dirty="0"/>
          </a:p>
          <a:p>
            <a:endParaRPr lang="en-GB" dirty="0"/>
          </a:p>
        </p:txBody>
      </p:sp>
    </p:spTree>
    <p:extLst>
      <p:ext uri="{BB962C8B-B14F-4D97-AF65-F5344CB8AC3E}">
        <p14:creationId xmlns:p14="http://schemas.microsoft.com/office/powerpoint/2010/main" val="15969166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F3C845E-AB6B-4C9E-B87B-8265F0E046A4}"/>
              </a:ext>
            </a:extLst>
          </p:cNvPr>
          <p:cNvPicPr>
            <a:picLocks noChangeAspect="1"/>
          </p:cNvPicPr>
          <p:nvPr/>
        </p:nvPicPr>
        <p:blipFill rotWithShape="1">
          <a:blip r:embed="rId2">
            <a:extLst>
              <a:ext uri="{28A0092B-C50C-407E-A947-70E740481C1C}">
                <a14:useLocalDpi xmlns:a14="http://schemas.microsoft.com/office/drawing/2010/main" val="0"/>
              </a:ext>
            </a:extLst>
          </a:blip>
          <a:srcRect l="7409" r="11773"/>
          <a:stretch/>
        </p:blipFill>
        <p:spPr bwMode="auto">
          <a:xfrm>
            <a:off x="0" y="7620"/>
            <a:ext cx="9144000" cy="6850380"/>
          </a:xfrm>
          <a:prstGeom prst="rect">
            <a:avLst/>
          </a:prstGeom>
          <a:noFill/>
          <a:ln>
            <a:noFill/>
          </a:ln>
        </p:spPr>
      </p:pic>
    </p:spTree>
    <p:extLst>
      <p:ext uri="{BB962C8B-B14F-4D97-AF65-F5344CB8AC3E}">
        <p14:creationId xmlns:p14="http://schemas.microsoft.com/office/powerpoint/2010/main" val="3064045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90FD1-FE42-400E-A87C-470B3AA29D76}"/>
              </a:ext>
            </a:extLst>
          </p:cNvPr>
          <p:cNvSpPr>
            <a:spLocks noGrp="1"/>
          </p:cNvSpPr>
          <p:nvPr>
            <p:ph type="title"/>
          </p:nvPr>
        </p:nvSpPr>
        <p:spPr/>
        <p:txBody>
          <a:bodyPr>
            <a:normAutofit fontScale="90000"/>
          </a:bodyPr>
          <a:lstStyle/>
          <a:p>
            <a:r>
              <a:rPr lang="en-US" dirty="0"/>
              <a:t>How much plastics </a:t>
            </a:r>
            <a:br>
              <a:rPr lang="en-US" dirty="0"/>
            </a:br>
            <a:r>
              <a:rPr lang="en-US" dirty="0"/>
              <a:t>are in the oceans?</a:t>
            </a:r>
            <a:endParaRPr lang="en-GB" dirty="0"/>
          </a:p>
        </p:txBody>
      </p:sp>
      <p:sp>
        <p:nvSpPr>
          <p:cNvPr id="3" name="Content Placeholder 2">
            <a:extLst>
              <a:ext uri="{FF2B5EF4-FFF2-40B4-BE49-F238E27FC236}">
                <a16:creationId xmlns:a16="http://schemas.microsoft.com/office/drawing/2014/main" id="{A4AEB515-3DE3-4641-87B5-8D702C323D7D}"/>
              </a:ext>
            </a:extLst>
          </p:cNvPr>
          <p:cNvSpPr>
            <a:spLocks noGrp="1"/>
          </p:cNvSpPr>
          <p:nvPr>
            <p:ph idx="1"/>
          </p:nvPr>
        </p:nvSpPr>
        <p:spPr/>
        <p:txBody>
          <a:bodyPr/>
          <a:lstStyle/>
          <a:p>
            <a:endParaRPr lang="en-US" dirty="0"/>
          </a:p>
          <a:p>
            <a:r>
              <a:rPr lang="en-US" dirty="0"/>
              <a:t>Between 86 and 150 million </a:t>
            </a:r>
            <a:r>
              <a:rPr lang="en-US" dirty="0" err="1"/>
              <a:t>tonnes</a:t>
            </a:r>
            <a:r>
              <a:rPr lang="en-US" dirty="0"/>
              <a:t> of plastics are estimated to be in the marine environment.</a:t>
            </a:r>
          </a:p>
          <a:p>
            <a:r>
              <a:rPr lang="en-US" dirty="0"/>
              <a:t>Distribution of all plastics in the sea:</a:t>
            </a:r>
          </a:p>
          <a:p>
            <a:pPr marL="457200" indent="-457200">
              <a:buFont typeface="Arial" panose="020B0604020202020204" pitchFamily="34" charset="0"/>
              <a:buChar char="•"/>
            </a:pPr>
            <a:r>
              <a:rPr lang="en-US" dirty="0"/>
              <a:t>Floating on the surface: less than 1%</a:t>
            </a:r>
          </a:p>
          <a:p>
            <a:pPr marL="457200" indent="-457200">
              <a:buFont typeface="Arial" panose="020B0604020202020204" pitchFamily="34" charset="0"/>
              <a:buChar char="•"/>
            </a:pPr>
            <a:r>
              <a:rPr lang="en-US" dirty="0"/>
              <a:t>Floating in the water column: ⅔</a:t>
            </a:r>
          </a:p>
          <a:p>
            <a:pPr marL="457200" indent="-457200">
              <a:buFont typeface="Arial" panose="020B0604020202020204" pitchFamily="34" charset="0"/>
              <a:buChar char="•"/>
            </a:pPr>
            <a:r>
              <a:rPr lang="en-US" dirty="0"/>
              <a:t>Accumulating on the seafloor: ⅓</a:t>
            </a:r>
          </a:p>
          <a:p>
            <a:endParaRPr lang="en-GB" dirty="0"/>
          </a:p>
        </p:txBody>
      </p:sp>
    </p:spTree>
    <p:extLst>
      <p:ext uri="{BB962C8B-B14F-4D97-AF65-F5344CB8AC3E}">
        <p14:creationId xmlns:p14="http://schemas.microsoft.com/office/powerpoint/2010/main" val="34674740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441A302-9FC2-4F8C-9710-40B5C09287F2}"/>
              </a:ext>
            </a:extLst>
          </p:cNvPr>
          <p:cNvPicPr>
            <a:picLocks noChangeAspect="1"/>
          </p:cNvPicPr>
          <p:nvPr/>
        </p:nvPicPr>
        <p:blipFill rotWithShape="1">
          <a:blip r:embed="rId2">
            <a:extLst>
              <a:ext uri="{28A0092B-C50C-407E-A947-70E740481C1C}">
                <a14:useLocalDpi xmlns:a14="http://schemas.microsoft.com/office/drawing/2010/main" val="0"/>
              </a:ext>
            </a:extLst>
          </a:blip>
          <a:srcRect l="8756" r="10426"/>
          <a:stretch/>
        </p:blipFill>
        <p:spPr bwMode="auto">
          <a:xfrm>
            <a:off x="0" y="7620"/>
            <a:ext cx="9144000" cy="6850380"/>
          </a:xfrm>
          <a:prstGeom prst="rect">
            <a:avLst/>
          </a:prstGeom>
          <a:noFill/>
          <a:ln>
            <a:noFill/>
          </a:ln>
        </p:spPr>
      </p:pic>
    </p:spTree>
    <p:extLst>
      <p:ext uri="{BB962C8B-B14F-4D97-AF65-F5344CB8AC3E}">
        <p14:creationId xmlns:p14="http://schemas.microsoft.com/office/powerpoint/2010/main" val="27714735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B36BA-4D99-44B6-A99A-0240D5D50853}"/>
              </a:ext>
            </a:extLst>
          </p:cNvPr>
          <p:cNvSpPr>
            <a:spLocks noGrp="1"/>
          </p:cNvSpPr>
          <p:nvPr>
            <p:ph type="title"/>
          </p:nvPr>
        </p:nvSpPr>
        <p:spPr/>
        <p:txBody>
          <a:bodyPr>
            <a:normAutofit fontScale="90000"/>
          </a:bodyPr>
          <a:lstStyle/>
          <a:p>
            <a:r>
              <a:rPr lang="en-US" dirty="0"/>
              <a:t>Limiting the impact of marine litter</a:t>
            </a:r>
            <a:endParaRPr lang="en-GB" dirty="0"/>
          </a:p>
        </p:txBody>
      </p:sp>
      <p:sp>
        <p:nvSpPr>
          <p:cNvPr id="3" name="Content Placeholder 2">
            <a:extLst>
              <a:ext uri="{FF2B5EF4-FFF2-40B4-BE49-F238E27FC236}">
                <a16:creationId xmlns:a16="http://schemas.microsoft.com/office/drawing/2014/main" id="{7D9686B5-3DA6-49A8-A90C-8A871AF19C5F}"/>
              </a:ext>
            </a:extLst>
          </p:cNvPr>
          <p:cNvSpPr>
            <a:spLocks noGrp="1"/>
          </p:cNvSpPr>
          <p:nvPr>
            <p:ph idx="1"/>
          </p:nvPr>
        </p:nvSpPr>
        <p:spPr/>
        <p:txBody>
          <a:bodyPr>
            <a:normAutofit fontScale="92500"/>
          </a:bodyPr>
          <a:lstStyle/>
          <a:p>
            <a:r>
              <a:rPr lang="en-US" dirty="0"/>
              <a:t>Cleaning up marine litter from the sea is a complex and costly task.</a:t>
            </a:r>
          </a:p>
          <a:p>
            <a:r>
              <a:rPr lang="en-US" dirty="0">
                <a:solidFill>
                  <a:schemeClr val="accent1">
                    <a:lumMod val="50000"/>
                  </a:schemeClr>
                </a:solidFill>
              </a:rPr>
              <a:t>Prevention</a:t>
            </a:r>
            <a:r>
              <a:rPr lang="en-US" dirty="0"/>
              <a:t> is a better option. It can include:</a:t>
            </a:r>
          </a:p>
          <a:p>
            <a:pPr lvl="1"/>
            <a:r>
              <a:rPr lang="en-US" dirty="0"/>
              <a:t>Awareness raising</a:t>
            </a:r>
          </a:p>
          <a:p>
            <a:pPr lvl="1"/>
            <a:r>
              <a:rPr lang="en-US" dirty="0"/>
              <a:t>Research and innovation</a:t>
            </a:r>
          </a:p>
          <a:p>
            <a:pPr lvl="1"/>
            <a:r>
              <a:rPr lang="en-US" dirty="0"/>
              <a:t>Policy implementation</a:t>
            </a:r>
          </a:p>
          <a:p>
            <a:pPr lvl="1"/>
            <a:r>
              <a:rPr lang="en-US" dirty="0"/>
              <a:t>Economic incentives</a:t>
            </a:r>
          </a:p>
          <a:p>
            <a:pPr lvl="1"/>
            <a:r>
              <a:rPr lang="en-US" dirty="0"/>
              <a:t>Investment in waste management and wastewater treatment infrastructure</a:t>
            </a:r>
          </a:p>
          <a:p>
            <a:endParaRPr lang="en-GB" dirty="0"/>
          </a:p>
        </p:txBody>
      </p:sp>
    </p:spTree>
    <p:extLst>
      <p:ext uri="{BB962C8B-B14F-4D97-AF65-F5344CB8AC3E}">
        <p14:creationId xmlns:p14="http://schemas.microsoft.com/office/powerpoint/2010/main" val="1123436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3D6C4-EE52-4FC2-86D0-75A8B960844F}"/>
              </a:ext>
            </a:extLst>
          </p:cNvPr>
          <p:cNvSpPr>
            <a:spLocks noGrp="1"/>
          </p:cNvSpPr>
          <p:nvPr>
            <p:ph type="title"/>
          </p:nvPr>
        </p:nvSpPr>
        <p:spPr/>
        <p:txBody>
          <a:bodyPr/>
          <a:lstStyle/>
          <a:p>
            <a:r>
              <a:rPr lang="en-US" dirty="0"/>
              <a:t>Credits</a:t>
            </a:r>
            <a:endParaRPr lang="en-GB" dirty="0"/>
          </a:p>
        </p:txBody>
      </p:sp>
      <p:sp>
        <p:nvSpPr>
          <p:cNvPr id="3" name="Content Placeholder 2">
            <a:extLst>
              <a:ext uri="{FF2B5EF4-FFF2-40B4-BE49-F238E27FC236}">
                <a16:creationId xmlns:a16="http://schemas.microsoft.com/office/drawing/2014/main" id="{BA323A8C-9FE5-45E9-89DA-3812DB4A9923}"/>
              </a:ext>
            </a:extLst>
          </p:cNvPr>
          <p:cNvSpPr>
            <a:spLocks noGrp="1"/>
          </p:cNvSpPr>
          <p:nvPr>
            <p:ph idx="1"/>
          </p:nvPr>
        </p:nvSpPr>
        <p:spPr>
          <a:xfrm>
            <a:off x="457200" y="2133600"/>
            <a:ext cx="8229600" cy="4391025"/>
          </a:xfrm>
        </p:spPr>
        <p:txBody>
          <a:bodyPr/>
          <a:lstStyle/>
          <a:p>
            <a:r>
              <a:rPr lang="en-US" sz="2800" dirty="0"/>
              <a:t>All figures in this presentation are produced by </a:t>
            </a:r>
            <a:r>
              <a:rPr lang="it-IT" sz="2800" dirty="0">
                <a:solidFill>
                  <a:schemeClr val="accent1">
                    <a:lumMod val="50000"/>
                  </a:schemeClr>
                </a:solidFill>
              </a:rPr>
              <a:t>Maphoto/Riccardo Pravettoni, 2016 &amp; 2018 </a:t>
            </a:r>
            <a:r>
              <a:rPr lang="it-IT" sz="2800" dirty="0"/>
              <a:t>and are </a:t>
            </a:r>
            <a:r>
              <a:rPr lang="en-US" sz="2800" dirty="0"/>
              <a:t>part of the collection Marine Litter Vital Graphics of GRID-</a:t>
            </a:r>
            <a:r>
              <a:rPr lang="en-US" sz="2800" dirty="0" err="1"/>
              <a:t>Arendal</a:t>
            </a:r>
            <a:r>
              <a:rPr lang="en-US" sz="2800" dirty="0"/>
              <a:t>, available at: </a:t>
            </a:r>
            <a:r>
              <a:rPr lang="it-IT" sz="2800" dirty="0">
                <a:hlinkClick r:id="rId2"/>
              </a:rPr>
              <a:t>https://www.grida.no/resources/6933</a:t>
            </a:r>
            <a:endParaRPr lang="it-IT" sz="2800" dirty="0"/>
          </a:p>
          <a:p>
            <a:r>
              <a:rPr lang="it-IT" sz="2800" dirty="0"/>
              <a:t>The images are licenced under CC BY-NC-SA 2.0.</a:t>
            </a:r>
          </a:p>
          <a:p>
            <a:endParaRPr lang="en-GB" sz="2800" dirty="0"/>
          </a:p>
        </p:txBody>
      </p:sp>
    </p:spTree>
    <p:extLst>
      <p:ext uri="{BB962C8B-B14F-4D97-AF65-F5344CB8AC3E}">
        <p14:creationId xmlns:p14="http://schemas.microsoft.com/office/powerpoint/2010/main" val="17475197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3982D-38F5-4F0A-82A3-DF2C2D7EA87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8BC320-3C4C-491E-9210-C49841386BCC}"/>
              </a:ext>
            </a:extLst>
          </p:cNvPr>
          <p:cNvSpPr>
            <a:spLocks noGrp="1"/>
          </p:cNvSpPr>
          <p:nvPr>
            <p:ph idx="1"/>
          </p:nvPr>
        </p:nvSpPr>
        <p:spPr/>
        <p:txBody>
          <a:bodyPr>
            <a:normAutofit fontScale="62500" lnSpcReduction="20000"/>
          </a:bodyPr>
          <a:lstStyle/>
          <a:p>
            <a:pPr algn="ctr">
              <a:lnSpc>
                <a:spcPct val="120000"/>
              </a:lnSpc>
              <a:spcBef>
                <a:spcPts val="600"/>
              </a:spcBef>
            </a:pPr>
            <a:r>
              <a:rPr lang="en-GB" dirty="0"/>
              <a:t>Joint Operational Programme Black Sea Basin 2014–2020</a:t>
            </a:r>
          </a:p>
          <a:p>
            <a:pPr algn="ctr">
              <a:lnSpc>
                <a:spcPct val="120000"/>
              </a:lnSpc>
              <a:spcBef>
                <a:spcPts val="600"/>
              </a:spcBef>
            </a:pPr>
            <a:r>
              <a:rPr lang="en-GB" dirty="0"/>
              <a:t>The publication is edited by the Black Sea NGO Network</a:t>
            </a:r>
          </a:p>
          <a:p>
            <a:pPr algn="ctr">
              <a:lnSpc>
                <a:spcPct val="120000"/>
              </a:lnSpc>
              <a:spcBef>
                <a:spcPts val="600"/>
              </a:spcBef>
            </a:pPr>
            <a:r>
              <a:rPr lang="en-GB" dirty="0"/>
              <a:t>Varna, November 2020</a:t>
            </a:r>
          </a:p>
          <a:p>
            <a:pPr algn="ctr">
              <a:lnSpc>
                <a:spcPct val="120000"/>
              </a:lnSpc>
              <a:spcBef>
                <a:spcPts val="600"/>
              </a:spcBef>
            </a:pPr>
            <a:r>
              <a:rPr lang="en-GB" dirty="0"/>
              <a:t>Joint Operational Programme Black Sea Basin 2014–2020 is co-financed by the European Union through the European Neighbourhood Instrument and by the participating countries: Armenia, Bulgaria, Georgia, Greece, Republic of Moldova, Romania, Turkey and Ukraine</a:t>
            </a:r>
          </a:p>
          <a:p>
            <a:pPr algn="ctr">
              <a:lnSpc>
                <a:spcPct val="120000"/>
              </a:lnSpc>
              <a:spcBef>
                <a:spcPts val="600"/>
              </a:spcBef>
            </a:pPr>
            <a:r>
              <a:rPr lang="en-GB" dirty="0"/>
              <a:t>This publication has been produced with the financial assistance of the European Union. The contents of this publication are the sole responsibility of the Black Sea NGO Network and can in no way be taken to reflect the views of the European Union</a:t>
            </a:r>
          </a:p>
          <a:p>
            <a:endParaRPr lang="en-GB" dirty="0"/>
          </a:p>
        </p:txBody>
      </p:sp>
    </p:spTree>
    <p:extLst>
      <p:ext uri="{BB962C8B-B14F-4D97-AF65-F5344CB8AC3E}">
        <p14:creationId xmlns:p14="http://schemas.microsoft.com/office/powerpoint/2010/main" val="1065830258"/>
      </p:ext>
    </p:extLst>
  </p:cSld>
  <p:clrMapOvr>
    <a:masterClrMapping/>
  </p:clrMapOvr>
</p:sld>
</file>

<file path=ppt/theme/theme1.xml><?xml version="1.0" encoding="utf-8"?>
<a:theme xmlns:a="http://schemas.openxmlformats.org/drawingml/2006/main" name="InterTrails_templat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Marliter Presentaion template</Template>
  <TotalTime>1414</TotalTime>
  <Words>821</Words>
  <Application>Microsoft Office PowerPoint</Application>
  <PresentationFormat>On-screen Show (4:3)</PresentationFormat>
  <Paragraphs>103</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Trebuchet MS</vt:lpstr>
      <vt:lpstr>InterTrails_template</vt:lpstr>
      <vt:lpstr>Litter in the sea</vt:lpstr>
      <vt:lpstr>Plastic as marine litter</vt:lpstr>
      <vt:lpstr>How plastics reach the sea?</vt:lpstr>
      <vt:lpstr>PowerPoint Presentation</vt:lpstr>
      <vt:lpstr>Municipal solid waste  and wastewater</vt:lpstr>
      <vt:lpstr>PowerPoint Presentation</vt:lpstr>
      <vt:lpstr>Which plastics float  and which sink in seawater?</vt:lpstr>
      <vt:lpstr>Seawater density</vt:lpstr>
      <vt:lpstr>PowerPoint Presentation</vt:lpstr>
      <vt:lpstr>Polymer densities</vt:lpstr>
      <vt:lpstr>Distribution of plastics  by natural processes</vt:lpstr>
      <vt:lpstr>PowerPoint Presentation</vt:lpstr>
      <vt:lpstr>How much plastics  are in the oceans?</vt:lpstr>
      <vt:lpstr>PowerPoint Presentation</vt:lpstr>
      <vt:lpstr>Limiting the impact of marine litter</vt:lpstr>
      <vt:lpstr>Credits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Citizen science</dc:title>
  <dc:creator>Aleksandar Shivarov</dc:creator>
  <cp:lastModifiedBy>Aleksandar Shivarov</cp:lastModifiedBy>
  <cp:revision>70</cp:revision>
  <dcterms:created xsi:type="dcterms:W3CDTF">2020-12-16T22:25:49Z</dcterms:created>
  <dcterms:modified xsi:type="dcterms:W3CDTF">2021-02-05T12:37:10Z</dcterms:modified>
</cp:coreProperties>
</file>